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31" r:id="rId1"/>
    <p:sldMasterId id="2147483748" r:id="rId2"/>
  </p:sldMasterIdLst>
  <p:notesMasterIdLst>
    <p:notesMasterId r:id="rId75"/>
  </p:notesMasterIdLst>
  <p:sldIdLst>
    <p:sldId id="304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6" r:id="rId17"/>
    <p:sldId id="300" r:id="rId18"/>
    <p:sldId id="301" r:id="rId19"/>
    <p:sldId id="302" r:id="rId20"/>
    <p:sldId id="303" r:id="rId21"/>
    <p:sldId id="280" r:id="rId22"/>
    <p:sldId id="281" r:id="rId23"/>
    <p:sldId id="306" r:id="rId24"/>
    <p:sldId id="307" r:id="rId25"/>
    <p:sldId id="308" r:id="rId26"/>
    <p:sldId id="309" r:id="rId27"/>
    <p:sldId id="282" r:id="rId28"/>
    <p:sldId id="283" r:id="rId29"/>
    <p:sldId id="284" r:id="rId30"/>
    <p:sldId id="285" r:id="rId31"/>
    <p:sldId id="286" r:id="rId32"/>
    <p:sldId id="500" r:id="rId33"/>
    <p:sldId id="501" r:id="rId34"/>
    <p:sldId id="502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503" r:id="rId44"/>
    <p:sldId id="295" r:id="rId45"/>
    <p:sldId id="296" r:id="rId46"/>
    <p:sldId id="297" r:id="rId47"/>
    <p:sldId id="270" r:id="rId48"/>
    <p:sldId id="271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2" r:id="rId59"/>
    <p:sldId id="323" r:id="rId60"/>
    <p:sldId id="336" r:id="rId61"/>
    <p:sldId id="337" r:id="rId62"/>
    <p:sldId id="298" r:id="rId63"/>
    <p:sldId id="335" r:id="rId64"/>
    <p:sldId id="324" r:id="rId65"/>
    <p:sldId id="325" r:id="rId66"/>
    <p:sldId id="327" r:id="rId67"/>
    <p:sldId id="329" r:id="rId68"/>
    <p:sldId id="328" r:id="rId69"/>
    <p:sldId id="330" r:id="rId70"/>
    <p:sldId id="331" r:id="rId71"/>
    <p:sldId id="332" r:id="rId72"/>
    <p:sldId id="333" r:id="rId73"/>
    <p:sldId id="334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9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2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7E296-0428-41DA-B2FD-629865C14C9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D3839-9FE5-42F2-BECC-1535DA6E1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060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C851-D387-A811-6E05-D3D515F16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98F2D-7426-FD63-C23A-68288A3BF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AE22B-5184-875C-7A74-F35122172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C6789-5B6C-3DA3-73AA-4F35797FD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D3839-9FE5-42F2-BECC-1535DA6E10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362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مُحدِّد العناصر التابعة</a:t>
            </a:r>
          </a:p>
          <a:p>
            <a:r>
              <a:rPr lang="ar-EG" dirty="0"/>
              <a:t>يُطابق جميع العناصر التابعة لعنصر مُحدد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D3839-9FE5-42F2-BECC-1535DA6E108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08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يتم تحديد موضع العنصر بالنسبة لموضعه الطبيعي.</a:t>
            </a:r>
          </a:p>
          <a:p>
            <a:endParaRPr lang="ar-EG" dirty="0"/>
          </a:p>
          <a:p>
            <a:r>
              <a:rPr lang="ar-EG" dirty="0"/>
              <a:t>سيؤدي ضبط خصائص أعلى، يمين، أسفل، ويسار عنصر ذي موضع نسبي إلى تعديل موضعه بعيدًا عن موضعه الطبيعي.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D3839-9FE5-42F2-BECC-1535DA6E108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264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يتم تحديد موضع العنصر بالنسبة لمنطقة العرض، مما يعني أنه يبقى دائمًا في نفس المكان حتى عند تمرير الصفحة.</a:t>
            </a:r>
          </a:p>
          <a:p>
            <a:endParaRPr lang="ar-EG" dirty="0"/>
          </a:p>
          <a:p>
            <a:r>
              <a:rPr lang="ar-EG" dirty="0"/>
              <a:t>لا يترك العنصر الثابت فراغًا في الصفحة في المكان الذي كان سيشغله عادةً.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D3839-9FE5-42F2-BECC-1535DA6E108D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37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7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18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9798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10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578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36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10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65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4C05-9696-BEBD-7362-5C88FF3B6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093AE-3464-57D7-9AC8-8F6D5485A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810A-7863-2CAE-A291-9C3FEE18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3BAD-98FC-16EF-B78A-9E15DA1F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FECF4-2B3C-EBF0-7FA7-D5A6371EC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111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C052-8807-FB2B-F760-A6C34285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80031-2C25-A794-9BCB-F84AE6BFB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A0056-6F21-78BC-CD0C-D3AE8AB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2762E-1E65-B2E2-5A48-74889369B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8A673-FC5C-5DA3-4D90-22D4C6F2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02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A849-60EF-B006-2F22-3985ACD0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0AAD3-850E-5052-F25E-95A8A67AB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23601-2075-6ACA-DFCA-5C5BCBAB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3FB7F-AF21-00E7-279A-CA1AEFAD3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AF13D-2C0E-64B5-E7A9-6BEF035F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1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37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4482-9AF1-3A73-6298-00EF41CD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6968-9CB3-813E-2692-BA801CEF8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A5136-2B4D-73C2-22BD-BB455001F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5755A-30CE-7F1C-4683-F507EA77D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55C21-5BF2-105C-2FEA-07E3F2B8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09443-C309-26E2-C471-5E437CE9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742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ADD4-18F9-9597-EECE-98C21AB2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496A9-65E4-AD8D-EADC-A65B65001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FC373-4D6F-68D4-0C12-06CE51E8A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735FA-F7D6-278E-9780-8E91FDBB2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BC14D-D3FD-1773-5B62-08DF280E9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BBAD2E-E2EE-ECCE-8BA9-92686782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9E8F1-D316-889F-F7FF-B3041B16A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EB5863-AA6C-54CA-2ED7-2827A37D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588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DE7E-CAAE-46DC-EBA7-D376525D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FC342-6B1E-A899-0AC0-7179CBF15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CE001-2DAE-92B0-6625-1190253B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CDCE7-1FEA-AE1D-5A86-3AADEEB9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974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B038C8-D53B-A186-1A3B-68343A4D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37522-AF1A-36A1-CDBC-F6CD468A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45AA9-91CE-DAD3-1468-1B4D6990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26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D843-EC0F-70ED-0C7F-EA16DB3A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13193-D853-04FA-7829-607C85F5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1CC16-0CEC-C434-BB6F-37998454E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E8119-876E-0597-A150-EBFEDCBF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432E6-8E71-952C-5BD2-A544097F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7DBFA-6354-65D6-057D-E4934DBD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68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7C2D-2AC8-F729-E57E-74AFCC4C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30F5E9-6925-635A-B995-13375BD1E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E4612-ECC5-387D-290F-B204253EA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29A5D-A4D7-D0A4-36C4-B6B68D32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A99D9-F393-52B2-AB41-48305F3B3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16B71-A785-4927-BC42-CB3A9329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746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1A9-CF48-3810-4950-16842703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C0171-9295-C4A0-3C54-2231615E0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8C2C7-AD69-814F-1B16-FE4C09FF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AA943-52B4-2D49-FBA2-91C0098E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C9569-50F4-4F62-A4D4-980C227E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917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A05D2-C145-3A7C-947C-A4F5C91E60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3354D-E4E5-A40F-5A6F-8C847C318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40079-5E12-3CB4-DF15-D1B15821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D9D9-0089-238F-F78A-6FED727C0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65DB6-AF59-30F2-25FF-1534DAFC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018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52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09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93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39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1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7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18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EB2C1-3CEE-41D9-9027-001A41D0B6A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DDC63D1-4BC8-4D7B-B6FE-C4E6B3A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D2985-A48A-4FCE-5D51-E8E176F2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AC2E1-540F-5A5B-8259-B51FB6F86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94273-7860-81C7-8174-DE3F24445D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1BDA-3A19-4C68-B388-AA927C043E3D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8E7-D115-4B1D-1330-0731ABB73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B25B6-B513-E9E3-6780-9126B4B0C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724D-5708-428A-A351-EB4628D41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81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2179D-C9FD-9934-85FD-F4750B03D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AF27-311B-B92E-D5E4-C312C9D83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134" y="0"/>
            <a:ext cx="9279144" cy="3330934"/>
          </a:xfrm>
        </p:spPr>
        <p:txBody>
          <a:bodyPr/>
          <a:lstStyle/>
          <a:p>
            <a:pPr algn="ctr"/>
            <a:r>
              <a:rPr lang="ar-EG" sz="8000" dirty="0">
                <a:solidFill>
                  <a:schemeClr val="tx2">
                    <a:lumMod val="75000"/>
                  </a:schemeClr>
                </a:solidFill>
                <a:latin typeface="Antique Olive" panose="020B0603020204030204" pitchFamily="34" charset="0"/>
              </a:rPr>
              <a:t> </a:t>
            </a:r>
            <a:r>
              <a:rPr lang="en-US" sz="8000" dirty="0">
                <a:solidFill>
                  <a:schemeClr val="tx2">
                    <a:lumMod val="75000"/>
                  </a:schemeClr>
                </a:solidFill>
                <a:latin typeface="Antique Olive" panose="020B0603020204030204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063598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92">
        <p15:prstTrans prst="drape" invX="1"/>
      </p:transition>
    </mc:Choice>
    <mc:Fallback xmlns="">
      <p:transition spd="slow" advTm="38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5332" y="125035"/>
            <a:ext cx="6607809" cy="451040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455930" indent="-222885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455930" algn="l"/>
                <a:tab pos="456565" algn="l"/>
              </a:tabLst>
            </a:pPr>
            <a:r>
              <a:rPr sz="2050" b="1" dirty="0">
                <a:solidFill>
                  <a:srgbClr val="0051A7"/>
                </a:solidFill>
                <a:latin typeface="Calibri"/>
                <a:cs typeface="Calibri"/>
              </a:rPr>
              <a:t>Universal</a:t>
            </a:r>
            <a:r>
              <a:rPr sz="2050" b="1" spc="-7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b="1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endParaRPr sz="205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390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universal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r>
              <a:rPr sz="1950" spc="-6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(*)</a:t>
            </a:r>
            <a:r>
              <a:rPr sz="1950" spc="-6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selects</a:t>
            </a:r>
            <a:r>
              <a:rPr sz="1950" spc="-6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all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HTML</a:t>
            </a:r>
            <a:r>
              <a:rPr sz="1950" spc="-7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elements</a:t>
            </a:r>
            <a:r>
              <a:rPr sz="1950" spc="-6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on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950" spc="-6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page.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&lt;style&gt;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*</a:t>
            </a:r>
            <a:r>
              <a:rPr sz="195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endParaRPr sz="1950">
              <a:latin typeface="Calibri"/>
              <a:cs typeface="Calibri"/>
            </a:endParaRPr>
          </a:p>
          <a:p>
            <a:pPr marL="123825" marR="4700905">
              <a:lnSpc>
                <a:spcPct val="115399"/>
              </a:lnSpc>
            </a:pP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text-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align:</a:t>
            </a:r>
            <a:r>
              <a:rPr sz="195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center;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color:</a:t>
            </a:r>
            <a:r>
              <a:rPr sz="1950" spc="-9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blue;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5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&lt;/style&gt;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&lt;h1&gt;Hello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world!&lt;/h1&gt;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&lt;p&gt;Every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element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on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page</a:t>
            </a:r>
            <a:r>
              <a:rPr sz="1950" spc="-6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will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be</a:t>
            </a:r>
            <a:r>
              <a:rPr sz="195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affected</a:t>
            </a:r>
            <a:r>
              <a:rPr sz="195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by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style.&lt;/p&gt;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&lt;p</a:t>
            </a:r>
            <a:r>
              <a:rPr sz="195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id="para1"&gt;Me</a:t>
            </a:r>
            <a:r>
              <a:rPr sz="1950" spc="-8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too!&lt;/p&gt;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7021" y="4824044"/>
            <a:ext cx="4524883" cy="14206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051" y="1930400"/>
            <a:ext cx="9408414" cy="4010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9686" rIns="0" bIns="0" rtlCol="0">
            <a:spAutoFit/>
          </a:bodyPr>
          <a:lstStyle/>
          <a:p>
            <a:pPr marL="377190">
              <a:lnSpc>
                <a:spcPct val="100000"/>
              </a:lnSpc>
              <a:spcBef>
                <a:spcPts val="100"/>
              </a:spcBef>
            </a:pPr>
            <a:r>
              <a:rPr sz="2050" spc="-10" dirty="0">
                <a:solidFill>
                  <a:srgbClr val="0051A7"/>
                </a:solidFill>
              </a:rPr>
              <a:t>Specificity</a:t>
            </a:r>
            <a:endParaRPr sz="205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9352" y="135703"/>
            <a:ext cx="6252845" cy="519620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455930" indent="-222885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455930" algn="l"/>
                <a:tab pos="456565" algn="l"/>
              </a:tabLst>
            </a:pPr>
            <a:r>
              <a:rPr sz="2050" b="1" dirty="0">
                <a:solidFill>
                  <a:srgbClr val="0051A7"/>
                </a:solidFill>
                <a:latin typeface="Calibri"/>
                <a:cs typeface="Calibri"/>
              </a:rPr>
              <a:t>Grouping</a:t>
            </a:r>
            <a:r>
              <a:rPr sz="2050" b="1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b="1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endParaRPr sz="205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390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selects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all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HTML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elements</a:t>
            </a:r>
            <a:r>
              <a:rPr sz="1950" spc="-7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with</a:t>
            </a:r>
            <a:r>
              <a:rPr sz="195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same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style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definitions.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</a:pPr>
            <a:r>
              <a:rPr sz="1950" spc="-90" dirty="0">
                <a:solidFill>
                  <a:srgbClr val="0051A7"/>
                </a:solidFill>
                <a:latin typeface="Calibri"/>
                <a:cs typeface="Calibri"/>
              </a:rPr>
              <a:t>To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group</a:t>
            </a:r>
            <a:r>
              <a:rPr sz="1950" spc="-7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selectors,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separate</a:t>
            </a:r>
            <a:r>
              <a:rPr sz="1950" spc="-7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each</a:t>
            </a:r>
            <a:r>
              <a:rPr sz="1950" spc="-6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r>
              <a:rPr sz="1950" spc="-6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with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950" spc="-6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comma</a:t>
            </a:r>
            <a:r>
              <a:rPr sz="1950" spc="-6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(,).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Calibri"/>
              <a:cs typeface="Calibri"/>
            </a:endParaRPr>
          </a:p>
          <a:p>
            <a:pPr marL="12700" marR="5222875">
              <a:lnSpc>
                <a:spcPct val="115399"/>
              </a:lnSpc>
              <a:spcBef>
                <a:spcPts val="5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&lt;style&gt;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h1,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h2,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p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endParaRPr sz="195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359"/>
              </a:spcBef>
            </a:pP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text-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align: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center;</a:t>
            </a:r>
            <a:endParaRPr sz="195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360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color:</a:t>
            </a:r>
            <a:r>
              <a:rPr sz="1950" spc="-9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green;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5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&lt;/style&gt;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&lt;h1&gt;Hello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World!&lt;/h1&gt;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&lt;h2&gt;Smaller</a:t>
            </a:r>
            <a:r>
              <a:rPr sz="1950" spc="-6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heading!&lt;/h2&gt;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&lt;p&gt;This</a:t>
            </a:r>
            <a:r>
              <a:rPr sz="195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is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paragraph.&lt;/p&gt;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6964" y="4436592"/>
            <a:ext cx="4449064" cy="1910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9352" y="150140"/>
            <a:ext cx="6499225" cy="56667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43865" indent="-21717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443865" algn="l"/>
                <a:tab pos="444500" algn="l"/>
              </a:tabLst>
            </a:pPr>
            <a:r>
              <a:rPr sz="2000" b="1" dirty="0">
                <a:solidFill>
                  <a:srgbClr val="0051A7"/>
                </a:solidFill>
                <a:latin typeface="Calibri"/>
                <a:cs typeface="Calibri"/>
              </a:rPr>
              <a:t>Descendant</a:t>
            </a:r>
            <a:r>
              <a:rPr sz="2000" b="1" spc="-10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endParaRPr sz="2000" dirty="0">
              <a:latin typeface="Calibri"/>
              <a:cs typeface="Calibri"/>
            </a:endParaRPr>
          </a:p>
          <a:p>
            <a:pPr marL="66040">
              <a:lnSpc>
                <a:spcPct val="100000"/>
              </a:lnSpc>
              <a:spcBef>
                <a:spcPts val="405"/>
              </a:spcBef>
            </a:pP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matches</a:t>
            </a:r>
            <a:r>
              <a:rPr sz="1850" spc="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all</a:t>
            </a:r>
            <a:r>
              <a:rPr sz="1850" spc="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elements</a:t>
            </a:r>
            <a:r>
              <a:rPr sz="1850" spc="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that</a:t>
            </a:r>
            <a:r>
              <a:rPr sz="1850" spc="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are</a:t>
            </a:r>
            <a:r>
              <a:rPr sz="1850" spc="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descendants</a:t>
            </a:r>
            <a:r>
              <a:rPr sz="1850" spc="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of</a:t>
            </a:r>
            <a:r>
              <a:rPr sz="1850" spc="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850" spc="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specified</a:t>
            </a:r>
            <a:r>
              <a:rPr sz="1850" spc="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0051A7"/>
                </a:solidFill>
                <a:latin typeface="Calibri"/>
                <a:cs typeface="Calibri"/>
              </a:rPr>
              <a:t>element.</a:t>
            </a:r>
            <a:endParaRPr sz="18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spc="-10" dirty="0">
                <a:solidFill>
                  <a:srgbClr val="0051A7"/>
                </a:solidFill>
                <a:latin typeface="Calibri"/>
                <a:cs typeface="Calibri"/>
              </a:rPr>
              <a:t>&lt;style&gt;</a:t>
            </a:r>
            <a:endParaRPr sz="18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div</a:t>
            </a:r>
            <a:r>
              <a:rPr sz="1850" spc="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p</a:t>
            </a:r>
            <a:r>
              <a:rPr sz="1850" spc="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spc="-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endParaRPr sz="1850" dirty="0">
              <a:latin typeface="Calibri"/>
              <a:cs typeface="Calibri"/>
            </a:endParaRPr>
          </a:p>
          <a:p>
            <a:pPr marL="120650">
              <a:lnSpc>
                <a:spcPct val="100000"/>
              </a:lnSpc>
              <a:spcBef>
                <a:spcPts val="385"/>
              </a:spcBef>
            </a:pP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background-color:</a:t>
            </a:r>
            <a:r>
              <a:rPr sz="1850" spc="7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0051A7"/>
                </a:solidFill>
                <a:latin typeface="Calibri"/>
                <a:cs typeface="Calibri"/>
              </a:rPr>
              <a:t>yellow;</a:t>
            </a:r>
            <a:endParaRPr sz="18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50" spc="10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850" dirty="0">
              <a:latin typeface="Calibri"/>
              <a:cs typeface="Calibri"/>
            </a:endParaRPr>
          </a:p>
          <a:p>
            <a:pPr marL="120650" marR="5194935" indent="-108585">
              <a:lnSpc>
                <a:spcPct val="117300"/>
              </a:lnSpc>
            </a:pP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div</a:t>
            </a:r>
            <a:r>
              <a:rPr sz="1850" spc="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h2</a:t>
            </a:r>
            <a:r>
              <a:rPr sz="1850" spc="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spc="-50" dirty="0">
                <a:solidFill>
                  <a:srgbClr val="0051A7"/>
                </a:solidFill>
                <a:latin typeface="Calibri"/>
                <a:cs typeface="Calibri"/>
              </a:rPr>
              <a:t>{ </a:t>
            </a:r>
            <a:r>
              <a:rPr sz="1850" spc="-10" dirty="0">
                <a:solidFill>
                  <a:srgbClr val="0051A7"/>
                </a:solidFill>
                <a:latin typeface="Calibri"/>
                <a:cs typeface="Calibri"/>
              </a:rPr>
              <a:t>color:green;</a:t>
            </a:r>
            <a:endParaRPr sz="18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850" spc="10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8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50" spc="-10" dirty="0">
                <a:solidFill>
                  <a:srgbClr val="0051A7"/>
                </a:solidFill>
                <a:latin typeface="Calibri"/>
                <a:cs typeface="Calibri"/>
              </a:rPr>
              <a:t>&lt;/style&gt;</a:t>
            </a:r>
            <a:endParaRPr sz="18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spc="-10" dirty="0">
                <a:solidFill>
                  <a:srgbClr val="0051A7"/>
                </a:solidFill>
                <a:latin typeface="Calibri"/>
                <a:cs typeface="Calibri"/>
              </a:rPr>
              <a:t>&lt;div&gt;</a:t>
            </a:r>
            <a:endParaRPr sz="1850" dirty="0">
              <a:latin typeface="Calibri"/>
              <a:cs typeface="Calibri"/>
            </a:endParaRPr>
          </a:p>
          <a:p>
            <a:pPr marL="120650">
              <a:lnSpc>
                <a:spcPct val="100000"/>
              </a:lnSpc>
              <a:spcBef>
                <a:spcPts val="385"/>
              </a:spcBef>
            </a:pP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&lt;p&gt;Paragraph</a:t>
            </a:r>
            <a:r>
              <a:rPr sz="1850" spc="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1</a:t>
            </a:r>
            <a:r>
              <a:rPr sz="1850" spc="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in</a:t>
            </a:r>
            <a:r>
              <a:rPr sz="1850" spc="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850" spc="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0051A7"/>
                </a:solidFill>
                <a:latin typeface="Calibri"/>
                <a:cs typeface="Calibri"/>
              </a:rPr>
              <a:t>div.&lt;/p&gt;</a:t>
            </a:r>
            <a:endParaRPr sz="1850" dirty="0">
              <a:latin typeface="Calibri"/>
              <a:cs typeface="Calibri"/>
            </a:endParaRPr>
          </a:p>
          <a:p>
            <a:pPr marL="120650">
              <a:lnSpc>
                <a:spcPct val="100000"/>
              </a:lnSpc>
              <a:spcBef>
                <a:spcPts val="385"/>
              </a:spcBef>
            </a:pP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&lt;p&gt;Paragraph</a:t>
            </a:r>
            <a:r>
              <a:rPr sz="1850" spc="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2</a:t>
            </a:r>
            <a:r>
              <a:rPr sz="1850" spc="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in</a:t>
            </a:r>
            <a:r>
              <a:rPr sz="1850" spc="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850" spc="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0051A7"/>
                </a:solidFill>
                <a:latin typeface="Calibri"/>
                <a:cs typeface="Calibri"/>
              </a:rPr>
              <a:t>div.&lt;/p&gt;</a:t>
            </a:r>
            <a:endParaRPr sz="1850" dirty="0">
              <a:latin typeface="Calibri"/>
              <a:cs typeface="Calibri"/>
            </a:endParaRPr>
          </a:p>
          <a:p>
            <a:pPr marL="120650">
              <a:lnSpc>
                <a:spcPct val="100000"/>
              </a:lnSpc>
              <a:spcBef>
                <a:spcPts val="375"/>
              </a:spcBef>
            </a:pP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&lt;h2&gt;Hello</a:t>
            </a:r>
            <a:r>
              <a:rPr sz="1850" spc="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this</a:t>
            </a:r>
            <a:r>
              <a:rPr sz="1850" spc="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h2</a:t>
            </a:r>
            <a:r>
              <a:rPr sz="1850" spc="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element</a:t>
            </a:r>
            <a:r>
              <a:rPr sz="1850" spc="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0051A7"/>
                </a:solidFill>
                <a:latin typeface="Calibri"/>
                <a:cs typeface="Calibri"/>
              </a:rPr>
              <a:t>in</a:t>
            </a:r>
            <a:r>
              <a:rPr sz="1850" spc="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0051A7"/>
                </a:solidFill>
                <a:latin typeface="Calibri"/>
                <a:cs typeface="Calibri"/>
              </a:rPr>
              <a:t>div&lt;/h2&gt;</a:t>
            </a:r>
            <a:endParaRPr sz="18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850" spc="-10" dirty="0">
                <a:solidFill>
                  <a:srgbClr val="0051A7"/>
                </a:solidFill>
                <a:latin typeface="Calibri"/>
                <a:cs typeface="Calibri"/>
              </a:rPr>
              <a:t>&lt;/div&gt;</a:t>
            </a:r>
            <a:endParaRPr sz="185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7057" y="4775377"/>
            <a:ext cx="5547487" cy="1499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9352" y="201294"/>
            <a:ext cx="2621915" cy="4790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3545" indent="-20574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24180" algn="l"/>
              </a:tabLst>
            </a:pPr>
            <a:r>
              <a:rPr sz="1900" b="1" spc="-10" dirty="0">
                <a:solidFill>
                  <a:srgbClr val="0051A7"/>
                </a:solidFill>
                <a:latin typeface="Calibri"/>
                <a:cs typeface="Calibri"/>
              </a:rPr>
              <a:t>pseudo-</a:t>
            </a:r>
            <a:r>
              <a:rPr sz="1900" b="1" dirty="0">
                <a:solidFill>
                  <a:srgbClr val="0051A7"/>
                </a:solidFill>
                <a:latin typeface="Calibri"/>
                <a:cs typeface="Calibri"/>
              </a:rPr>
              <a:t>class</a:t>
            </a:r>
            <a:r>
              <a:rPr sz="1900" b="1" spc="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Calibri"/>
              <a:cs typeface="Calibri"/>
            </a:endParaRPr>
          </a:p>
          <a:p>
            <a:pPr marL="12700" marR="1835785" indent="104775">
              <a:lnSpc>
                <a:spcPct val="116100"/>
              </a:lnSpc>
            </a:pP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&lt;style&gt;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div</a:t>
            </a:r>
            <a:r>
              <a:rPr sz="1800" spc="-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endParaRPr sz="1800" dirty="0">
              <a:latin typeface="Calibri"/>
              <a:cs typeface="Calibri"/>
            </a:endParaRPr>
          </a:p>
          <a:p>
            <a:pPr marL="117475" marR="154305">
              <a:lnSpc>
                <a:spcPct val="115599"/>
              </a:lnSpc>
            </a:pP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background-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color:</a:t>
            </a:r>
            <a:r>
              <a:rPr sz="1800" spc="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green;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color:</a:t>
            </a:r>
            <a:r>
              <a:rPr sz="180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white;</a:t>
            </a:r>
            <a:endParaRPr sz="1800" dirty="0">
              <a:latin typeface="Calibri"/>
              <a:cs typeface="Calibri"/>
            </a:endParaRPr>
          </a:p>
          <a:p>
            <a:pPr marL="117475" marR="852805">
              <a:lnSpc>
                <a:spcPct val="115599"/>
              </a:lnSpc>
              <a:spcBef>
                <a:spcPts val="10"/>
              </a:spcBef>
            </a:pP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padding: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25px; 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text-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align:</a:t>
            </a:r>
            <a:r>
              <a:rPr sz="1800" spc="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center;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div:hover</a:t>
            </a:r>
            <a:r>
              <a:rPr sz="180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endParaRPr sz="1800" dirty="0">
              <a:latin typeface="Calibri"/>
              <a:cs typeface="Calibri"/>
            </a:endParaRPr>
          </a:p>
          <a:p>
            <a:pPr marL="117475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background-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color:</a:t>
            </a:r>
            <a:r>
              <a:rPr sz="1800" spc="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blue;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&lt;/style&gt;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&lt;div&gt;Mouse</a:t>
            </a:r>
            <a:r>
              <a:rPr sz="180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Over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Me&lt;/div&gt;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37023" y="4284205"/>
            <a:ext cx="6969759" cy="2251710"/>
            <a:chOff x="4637023" y="4284205"/>
            <a:chExt cx="6969759" cy="2251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353" y="4284205"/>
              <a:ext cx="6768846" cy="14154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7023" y="5461723"/>
              <a:ext cx="6969633" cy="10741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9352" y="201294"/>
            <a:ext cx="8957945" cy="3521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3545" indent="-20574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24180" algn="l"/>
              </a:tabLst>
            </a:pPr>
            <a:r>
              <a:rPr sz="1900" b="1" spc="-10" dirty="0">
                <a:solidFill>
                  <a:srgbClr val="0051A7"/>
                </a:solidFill>
                <a:latin typeface="Calibri"/>
                <a:cs typeface="Calibri"/>
              </a:rPr>
              <a:t>pseudo-</a:t>
            </a:r>
            <a:r>
              <a:rPr sz="1900" b="1" dirty="0">
                <a:solidFill>
                  <a:srgbClr val="0051A7"/>
                </a:solidFill>
                <a:latin typeface="Calibri"/>
                <a:cs typeface="Calibri"/>
              </a:rPr>
              <a:t>element</a:t>
            </a:r>
            <a:r>
              <a:rPr sz="1900" b="1" spc="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alibri"/>
              <a:cs typeface="Calibri"/>
            </a:endParaRPr>
          </a:p>
          <a:p>
            <a:pPr marL="12700" marR="7632065" indent="104775">
              <a:lnSpc>
                <a:spcPct val="116100"/>
              </a:lnSpc>
            </a:pP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&lt;style&gt; p::first-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letter</a:t>
            </a:r>
            <a:r>
              <a:rPr sz="180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117475" marR="7138034">
              <a:lnSpc>
                <a:spcPct val="115599"/>
              </a:lnSpc>
            </a:pP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color: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#ff0000; 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font-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size:</a:t>
            </a:r>
            <a:r>
              <a:rPr sz="1800" spc="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xx-large;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&lt;/style&gt;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&lt;p&gt;You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can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use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::first-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letter</a:t>
            </a:r>
            <a:r>
              <a:rPr sz="1800" spc="-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pseudo-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element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add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special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effect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first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character</a:t>
            </a:r>
            <a:r>
              <a:rPr sz="1800" spc="-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text!&lt;/p&gt;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0294" y="4371657"/>
            <a:ext cx="8285733" cy="623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70" y="942290"/>
            <a:ext cx="9798119" cy="482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font-size property sets the size of the 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text.However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, you should not use font size adjustments to make paragraphs look like headings, or headings look like paragraphs.</a:t>
            </a:r>
          </a:p>
          <a:p>
            <a:pPr>
              <a:lnSpc>
                <a:spcPts val="2717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h1 { font-size: 40px; }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h2 { font-size: 30px; }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p { font-size: 14px; }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  <a:p>
            <a:pPr>
              <a:lnSpc>
                <a:spcPts val="2717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&lt;h1&gt;This is heading 1&lt;/h1&gt;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&lt;h2&gt;This is heading 2&lt;/h2&gt;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&lt;p&gt;This is a paragraph.&lt;/p&gt;</a:t>
            </a:r>
          </a:p>
          <a:p>
            <a:pPr>
              <a:lnSpc>
                <a:spcPts val="2717"/>
              </a:lnSpc>
            </a:pPr>
            <a:endParaRPr lang="en-US" sz="1941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717"/>
              </a:lnSpc>
            </a:pPr>
            <a:endParaRPr lang="en-US" sz="1941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457032" y="3236378"/>
            <a:ext cx="5871709" cy="3161690"/>
          </a:xfrm>
          <a:custGeom>
            <a:avLst/>
            <a:gdLst/>
            <a:ahLst/>
            <a:cxnLst/>
            <a:rect l="l" t="t" r="r" b="b"/>
            <a:pathLst>
              <a:path w="8807564" h="4742535">
                <a:moveTo>
                  <a:pt x="0" y="0"/>
                </a:moveTo>
                <a:lnTo>
                  <a:pt x="8807565" y="0"/>
                </a:lnTo>
                <a:lnTo>
                  <a:pt x="8807565" y="4742534"/>
                </a:lnTo>
                <a:lnTo>
                  <a:pt x="0" y="4742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font-size</a:t>
            </a:r>
          </a:p>
        </p:txBody>
      </p:sp>
    </p:spTree>
    <p:extLst>
      <p:ext uri="{BB962C8B-B14F-4D97-AF65-F5344CB8AC3E}">
        <p14:creationId xmlns:p14="http://schemas.microsoft.com/office/powerpoint/2010/main" val="61237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70" y="942290"/>
            <a:ext cx="9798119" cy="551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font-weight property specifies the weight of a font.</a:t>
            </a:r>
          </a:p>
          <a:p>
            <a:pPr>
              <a:lnSpc>
                <a:spcPts val="2717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2717"/>
              </a:lnSpc>
            </a:pPr>
            <a:r>
              <a:rPr lang="en-US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p.normal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{font-weight: normal;}</a:t>
            </a:r>
          </a:p>
          <a:p>
            <a:pPr>
              <a:lnSpc>
                <a:spcPts val="2717"/>
              </a:lnSpc>
            </a:pPr>
            <a:r>
              <a:rPr lang="en-US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p.light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{ font-weight: lighter;}</a:t>
            </a:r>
          </a:p>
          <a:p>
            <a:pPr>
              <a:lnSpc>
                <a:spcPts val="2717"/>
              </a:lnSpc>
            </a:pPr>
            <a:r>
              <a:rPr lang="en-US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p.thick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{font-weight: bold;}</a:t>
            </a:r>
          </a:p>
          <a:p>
            <a:pPr>
              <a:lnSpc>
                <a:spcPts val="2717"/>
              </a:lnSpc>
            </a:pPr>
            <a:r>
              <a:rPr lang="en-US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p.thicker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{font-weight: 900;}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  <a:p>
            <a:pPr>
              <a:lnSpc>
                <a:spcPts val="2717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&lt;h1&gt;The font-weight property&lt;/h1&gt;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&lt;p class="normal"&gt;This is a paragraph.&lt;/p&gt;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&lt;p class="light"&gt;This is a paragraph.&lt;/p&gt;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&lt;p class="thick"&gt;This is a paragraph.&lt;/p&gt;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&lt;p class="thicker"&gt;This is a paragraph.&lt;/p&gt;</a:t>
            </a:r>
          </a:p>
          <a:p>
            <a:pPr>
              <a:lnSpc>
                <a:spcPts val="2717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717"/>
              </a:lnSpc>
            </a:pPr>
            <a:endParaRPr lang="en-US" sz="1941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7211577" y="3092345"/>
            <a:ext cx="4294623" cy="3182027"/>
          </a:xfrm>
          <a:custGeom>
            <a:avLst/>
            <a:gdLst/>
            <a:ahLst/>
            <a:cxnLst/>
            <a:rect l="l" t="t" r="r" b="b"/>
            <a:pathLst>
              <a:path w="6441935" h="4773040">
                <a:moveTo>
                  <a:pt x="0" y="0"/>
                </a:moveTo>
                <a:lnTo>
                  <a:pt x="6441935" y="0"/>
                </a:lnTo>
                <a:lnTo>
                  <a:pt x="6441935" y="4773040"/>
                </a:lnTo>
                <a:lnTo>
                  <a:pt x="0" y="477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Font Weight</a:t>
            </a:r>
          </a:p>
        </p:txBody>
      </p:sp>
    </p:spTree>
    <p:extLst>
      <p:ext uri="{BB962C8B-B14F-4D97-AF65-F5344CB8AC3E}">
        <p14:creationId xmlns:p14="http://schemas.microsoft.com/office/powerpoint/2010/main" val="9984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70" y="942290"/>
            <a:ext cx="9798119" cy="482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 color property is used to set the color of the text. The color is specified by:</a:t>
            </a:r>
          </a:p>
          <a:p>
            <a:pPr marL="419174" lvl="1" indent="-209586">
              <a:lnSpc>
                <a:spcPts val="2717"/>
              </a:lnSpc>
              <a:buFont typeface="Arial"/>
              <a:buChar char="•"/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 color name - like "red"</a:t>
            </a:r>
          </a:p>
          <a:p>
            <a:pPr marL="419174" lvl="1" indent="-209586">
              <a:lnSpc>
                <a:spcPts val="2717"/>
              </a:lnSpc>
              <a:buFont typeface="Arial"/>
              <a:buChar char="•"/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 HEX value - like "#ff0000"</a:t>
            </a:r>
          </a:p>
          <a:p>
            <a:pPr marL="419174" lvl="1" indent="-209586">
              <a:lnSpc>
                <a:spcPts val="2717"/>
              </a:lnSpc>
              <a:buFont typeface="Arial"/>
              <a:buChar char="•"/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an RGB value - like "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rgb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(255,0,0)"</a:t>
            </a:r>
          </a:p>
          <a:p>
            <a:pPr>
              <a:lnSpc>
                <a:spcPts val="2717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p {color: #ff0000;}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h1 { color: green;}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  <a:p>
            <a:pPr>
              <a:lnSpc>
                <a:spcPts val="2717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&lt;h1&gt;This is heading 1&lt;/h1&gt;</a:t>
            </a:r>
          </a:p>
          <a:p>
            <a:pPr>
              <a:lnSpc>
                <a:spcPts val="2717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&lt;p&gt;Another paragraph.&lt;/p&gt;</a:t>
            </a:r>
          </a:p>
          <a:p>
            <a:pPr>
              <a:lnSpc>
                <a:spcPts val="2717"/>
              </a:lnSpc>
            </a:pPr>
            <a:endParaRPr lang="en-US" sz="1941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717"/>
              </a:lnSpc>
            </a:pPr>
            <a:endParaRPr lang="en-US" sz="1941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796128" y="3593457"/>
            <a:ext cx="5710073" cy="2578743"/>
          </a:xfrm>
          <a:custGeom>
            <a:avLst/>
            <a:gdLst/>
            <a:ahLst/>
            <a:cxnLst/>
            <a:rect l="l" t="t" r="r" b="b"/>
            <a:pathLst>
              <a:path w="8565109" h="3868114">
                <a:moveTo>
                  <a:pt x="0" y="0"/>
                </a:moveTo>
                <a:lnTo>
                  <a:pt x="8565109" y="0"/>
                </a:lnTo>
                <a:lnTo>
                  <a:pt x="8565109" y="3868114"/>
                </a:lnTo>
                <a:lnTo>
                  <a:pt x="0" y="3868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Text Color</a:t>
            </a:r>
          </a:p>
        </p:txBody>
      </p:sp>
    </p:spTree>
    <p:extLst>
      <p:ext uri="{BB962C8B-B14F-4D97-AF65-F5344CB8AC3E}">
        <p14:creationId xmlns:p14="http://schemas.microsoft.com/office/powerpoint/2010/main" val="3450899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188307" y="914859"/>
            <a:ext cx="9638583" cy="551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 text-align property is used to set the horizontal alignment of a text.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 text can be left or right aligned, centered, or justified.</a:t>
            </a:r>
          </a:p>
          <a:p>
            <a:pPr>
              <a:lnSpc>
                <a:spcPts val="2673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h1 {text-align: center;}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h2 {text-align: left;}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h3 { text-align: right;}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div {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border: 1px solid black;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padding: 10px;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200px;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height: 200px;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text-align: justify;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}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  <a:p>
            <a:pPr>
              <a:lnSpc>
                <a:spcPts val="2673"/>
              </a:lnSpc>
            </a:pPr>
            <a:endParaRPr lang="en-US" sz="1909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Text Alignment</a:t>
            </a:r>
          </a:p>
        </p:txBody>
      </p:sp>
    </p:spTree>
    <p:extLst>
      <p:ext uri="{BB962C8B-B14F-4D97-AF65-F5344CB8AC3E}">
        <p14:creationId xmlns:p14="http://schemas.microsoft.com/office/powerpoint/2010/main" val="342175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5715" y="1098041"/>
            <a:ext cx="9802495" cy="3079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CSS</a:t>
            </a:r>
            <a:r>
              <a:rPr sz="2500" spc="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stands</a:t>
            </a:r>
            <a:r>
              <a:rPr sz="2500" spc="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for</a:t>
            </a:r>
            <a:r>
              <a:rPr sz="2500" spc="6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b="1" u="sng" dirty="0">
                <a:solidFill>
                  <a:srgbClr val="0051A7"/>
                </a:solidFill>
                <a:uFill>
                  <a:solidFill>
                    <a:srgbClr val="0051A7"/>
                  </a:solidFill>
                </a:u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ascading</a:t>
            </a:r>
            <a:r>
              <a:rPr sz="2500" spc="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b="1" u="sng" dirty="0">
                <a:solidFill>
                  <a:srgbClr val="0051A7"/>
                </a:solidFill>
                <a:uFill>
                  <a:solidFill>
                    <a:srgbClr val="0051A7"/>
                  </a:solidFill>
                </a:uFill>
                <a:latin typeface="Calibri"/>
                <a:cs typeface="Calibri"/>
              </a:rPr>
              <a:t>S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tyle</a:t>
            </a:r>
            <a:r>
              <a:rPr sz="2500" spc="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b="1" u="sng" dirty="0">
                <a:solidFill>
                  <a:srgbClr val="0051A7"/>
                </a:solidFill>
                <a:uFill>
                  <a:solidFill>
                    <a:srgbClr val="0051A7"/>
                  </a:solidFill>
                </a:uFill>
                <a:latin typeface="Calibri"/>
                <a:cs typeface="Calibri"/>
              </a:rPr>
              <a:t>S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heet</a:t>
            </a:r>
            <a:r>
              <a:rPr sz="2500" spc="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spc="-50" dirty="0">
                <a:solidFill>
                  <a:srgbClr val="0051A7"/>
                </a:solidFill>
                <a:latin typeface="Calibri"/>
                <a:cs typeface="Calibri"/>
              </a:rPr>
              <a:t>.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 dirty="0">
              <a:latin typeface="Calibri"/>
              <a:cs typeface="Calibri"/>
            </a:endParaRPr>
          </a:p>
          <a:p>
            <a:pPr marL="12700" marR="5080">
              <a:lnSpc>
                <a:spcPct val="116799"/>
              </a:lnSpc>
            </a:pP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CSS</a:t>
            </a:r>
            <a:r>
              <a:rPr sz="2500" spc="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is</a:t>
            </a:r>
            <a:r>
              <a:rPr sz="2500" spc="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used</a:t>
            </a:r>
            <a:r>
              <a:rPr sz="2500" spc="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to</a:t>
            </a:r>
            <a:r>
              <a:rPr sz="2500" spc="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define</a:t>
            </a:r>
            <a:r>
              <a:rPr sz="2500" spc="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styles</a:t>
            </a:r>
            <a:r>
              <a:rPr sz="2500" spc="-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for</a:t>
            </a:r>
            <a:r>
              <a:rPr sz="2500" spc="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your</a:t>
            </a:r>
            <a:r>
              <a:rPr sz="2500" spc="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web</a:t>
            </a:r>
            <a:r>
              <a:rPr sz="2500" spc="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pages,</a:t>
            </a:r>
            <a:r>
              <a:rPr sz="2500" spc="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including</a:t>
            </a:r>
            <a:r>
              <a:rPr sz="2500" spc="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2500" spc="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design, </a:t>
            </a:r>
            <a:r>
              <a:rPr sz="2500" spc="-10" dirty="0">
                <a:solidFill>
                  <a:srgbClr val="0051A7"/>
                </a:solidFill>
                <a:latin typeface="Calibri"/>
                <a:cs typeface="Calibri"/>
              </a:rPr>
              <a:t>layout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for</a:t>
            </a:r>
            <a:r>
              <a:rPr sz="2500" spc="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different</a:t>
            </a:r>
            <a:r>
              <a:rPr sz="2500" spc="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devices</a:t>
            </a:r>
            <a:r>
              <a:rPr sz="2500" spc="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and</a:t>
            </a:r>
            <a:r>
              <a:rPr sz="2500" spc="-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screen</a:t>
            </a:r>
            <a:r>
              <a:rPr sz="2500" spc="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0051A7"/>
                </a:solidFill>
                <a:latin typeface="Calibri"/>
                <a:cs typeface="Calibri"/>
              </a:rPr>
              <a:t>sizes.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CSS</a:t>
            </a:r>
            <a:r>
              <a:rPr sz="2500" spc="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0051A7"/>
                </a:solidFill>
                <a:latin typeface="Calibri"/>
                <a:cs typeface="Calibri"/>
              </a:rPr>
              <a:t>Syntax:</a:t>
            </a:r>
            <a:endParaRPr sz="2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r>
              <a:rPr sz="2500" spc="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r>
              <a:rPr sz="2500" spc="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property</a:t>
            </a:r>
            <a:r>
              <a:rPr sz="2500" spc="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51A7"/>
                </a:solidFill>
                <a:latin typeface="Calibri"/>
                <a:cs typeface="Calibri"/>
              </a:rPr>
              <a:t>:</a:t>
            </a:r>
            <a:r>
              <a:rPr sz="2500" spc="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0051A7"/>
                </a:solidFill>
                <a:latin typeface="Calibri"/>
                <a:cs typeface="Calibri"/>
              </a:rPr>
              <a:t>value}</a:t>
            </a:r>
            <a:endParaRPr sz="25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9953" y="4347717"/>
            <a:ext cx="6695948" cy="2036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9734" y="121920"/>
            <a:ext cx="8596668" cy="72519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797425">
              <a:lnSpc>
                <a:spcPct val="100000"/>
              </a:lnSpc>
              <a:spcBef>
                <a:spcPts val="135"/>
              </a:spcBef>
            </a:pPr>
            <a:r>
              <a:rPr sz="4600" spc="-25" dirty="0">
                <a:solidFill>
                  <a:schemeClr val="tx2"/>
                </a:solidFill>
              </a:rPr>
              <a:t>CSS</a:t>
            </a:r>
            <a:endParaRPr sz="4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5136084" y="2857752"/>
            <a:ext cx="6009878" cy="3651213"/>
          </a:xfrm>
          <a:custGeom>
            <a:avLst/>
            <a:gdLst/>
            <a:ahLst/>
            <a:cxnLst/>
            <a:rect l="l" t="t" r="r" b="b"/>
            <a:pathLst>
              <a:path w="9014817" h="5476820">
                <a:moveTo>
                  <a:pt x="0" y="0"/>
                </a:moveTo>
                <a:lnTo>
                  <a:pt x="9014818" y="0"/>
                </a:lnTo>
                <a:lnTo>
                  <a:pt x="9014818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76709" y="287682"/>
            <a:ext cx="9638583" cy="274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&lt;h1&gt;Heading 1 (center)&lt;/h1&gt;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&lt;h2&gt;Heading 2 (left)&lt;/h2&gt;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&lt;h3&gt;Heading 3 (right)&lt;/h3&gt;</a:t>
            </a:r>
          </a:p>
          <a:p>
            <a:pPr>
              <a:lnSpc>
                <a:spcPts val="2673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&lt;div&gt;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In my younger and more vulnerable years my father gave me some advice that I've been turning over in my mind ever since.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549547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188307" y="379303"/>
            <a:ext cx="9638583" cy="621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3"/>
              </a:lnSpc>
            </a:pPr>
            <a:endParaRPr sz="1200" dirty="0"/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2673"/>
              </a:lnSpc>
            </a:pPr>
            <a:r>
              <a:rPr lang="en-US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img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{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border-radius: 8px;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border: 2px solid #000;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border-top-left-radius: 20%;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width:300px;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height:50%;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opacity: 0.7;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}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//Flip an Image</a:t>
            </a:r>
          </a:p>
          <a:p>
            <a:pPr>
              <a:lnSpc>
                <a:spcPts val="2673"/>
              </a:lnSpc>
            </a:pPr>
            <a:r>
              <a:rPr lang="en-US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img:hover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{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transform: 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scaleX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(-1);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}</a:t>
            </a: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  <a:p>
            <a:pPr>
              <a:lnSpc>
                <a:spcPts val="2673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267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img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src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="paris.jpg" alt="Paris" &gt;</a:t>
            </a:r>
          </a:p>
          <a:p>
            <a:pPr>
              <a:lnSpc>
                <a:spcPts val="2673"/>
              </a:lnSpc>
            </a:pPr>
            <a:endParaRPr lang="en-US" sz="1909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6974427" y="2972634"/>
            <a:ext cx="4171535" cy="3421448"/>
          </a:xfrm>
          <a:custGeom>
            <a:avLst/>
            <a:gdLst/>
            <a:ahLst/>
            <a:cxnLst/>
            <a:rect l="l" t="t" r="r" b="b"/>
            <a:pathLst>
              <a:path w="6257302" h="5132172">
                <a:moveTo>
                  <a:pt x="0" y="0"/>
                </a:moveTo>
                <a:lnTo>
                  <a:pt x="6257302" y="0"/>
                </a:lnTo>
                <a:lnTo>
                  <a:pt x="6257302" y="5132172"/>
                </a:lnTo>
                <a:lnTo>
                  <a:pt x="0" y="513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Styling Images</a:t>
            </a:r>
          </a:p>
        </p:txBody>
      </p:sp>
    </p:spTree>
    <p:extLst>
      <p:ext uri="{BB962C8B-B14F-4D97-AF65-F5344CB8AC3E}">
        <p14:creationId xmlns:p14="http://schemas.microsoft.com/office/powerpoint/2010/main" val="2038445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6905A-D78B-737C-E6EF-5B6BAEABC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92C606CF-E357-08A7-4079-615D40ECADBC}"/>
              </a:ext>
            </a:extLst>
          </p:cNvPr>
          <p:cNvSpPr txBox="1"/>
          <p:nvPr/>
        </p:nvSpPr>
        <p:spPr>
          <a:xfrm>
            <a:off x="1188307" y="942291"/>
            <a:ext cx="9638583" cy="551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3"/>
              </a:lnSpc>
            </a:pPr>
            <a:r>
              <a:rPr lang="en-GB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 background property of CSS is used to set the background of an element. It can be used to apply a single background image or multiple background images, as well as defining the background </a:t>
            </a:r>
            <a:r>
              <a:rPr lang="en-GB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, size, position, repeat </a:t>
            </a:r>
            <a:r>
              <a:rPr lang="en-GB" sz="20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behavior</a:t>
            </a:r>
            <a:r>
              <a:rPr lang="en-GB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, and other related properties.</a:t>
            </a:r>
          </a:p>
          <a:p>
            <a:pPr>
              <a:lnSpc>
                <a:spcPts val="2673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342900" indent="-342900">
              <a:lnSpc>
                <a:spcPts val="2673"/>
              </a:lnSpc>
              <a:buFont typeface="Arial" panose="020B0604020202020204" pitchFamily="34" charset="0"/>
              <a:buChar char="•"/>
            </a:pPr>
            <a:r>
              <a:rPr lang="en-UM" sz="2000" b="1" dirty="0">
                <a:solidFill>
                  <a:srgbClr val="0051A7"/>
                </a:solidFill>
                <a:cs typeface="Somar Sans" panose="00000500000000000000"/>
              </a:rPr>
              <a:t>Background Image</a:t>
            </a:r>
            <a:endParaRPr lang="ar-EG" sz="2000" b="1" dirty="0">
              <a:solidFill>
                <a:srgbClr val="0051A7"/>
              </a:solidFill>
              <a:cs typeface="Somar Sans" panose="00000500000000000000"/>
            </a:endParaRP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&lt;style&gt;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body {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background-image: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url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("paper.gif");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}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&lt;/style&gt;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&lt;/head&gt;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&lt;body&gt;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&lt;h1&gt;Hello World!&lt;/h1&gt;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&lt;p&gt;This page has an image as the background!&lt;/p&gt;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&lt;/body&gt;</a:t>
            </a:r>
            <a:endParaRPr lang="en-US" dirty="0">
              <a:solidFill>
                <a:srgbClr val="0051A7"/>
              </a:solidFill>
              <a:latin typeface="Century Gothic Paneuropean"/>
              <a:ea typeface="Century Gothic Paneuropean"/>
              <a:cs typeface="Somar Sans" panose="00000500000000000000"/>
              <a:sym typeface="Century Gothic Paneuropean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F346823-8807-EF99-7194-6F81FAFA59DC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C7162-0841-211D-94C9-8906C854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715" y="3088356"/>
            <a:ext cx="36861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55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149B2-708F-C297-0060-84EEEAAC3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94BEC734-71D2-9DF7-E7C0-66E181908721}"/>
              </a:ext>
            </a:extLst>
          </p:cNvPr>
          <p:cNvSpPr txBox="1"/>
          <p:nvPr/>
        </p:nvSpPr>
        <p:spPr>
          <a:xfrm>
            <a:off x="1104085" y="120316"/>
            <a:ext cx="9638583" cy="516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3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342900" indent="-342900">
              <a:lnSpc>
                <a:spcPts val="2673"/>
              </a:lnSpc>
              <a:buFont typeface="Arial" panose="020B0604020202020204" pitchFamily="34" charset="0"/>
              <a:buChar char="•"/>
            </a:pPr>
            <a:r>
              <a:rPr lang="en-UM" sz="2000" b="1" dirty="0">
                <a:solidFill>
                  <a:srgbClr val="0051A7"/>
                </a:solidFill>
                <a:cs typeface="Somar Sans" panose="00000500000000000000"/>
              </a:rPr>
              <a:t>Background-repeat</a:t>
            </a:r>
            <a:endParaRPr lang="en-GB" sz="2000" b="1" dirty="0">
              <a:solidFill>
                <a:srgbClr val="0051A7"/>
              </a:solidFill>
              <a:cs typeface="Somar Sans" panose="00000500000000000000"/>
            </a:endParaRP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&lt;style&gt;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body {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background-image: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url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("img_tree.png");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background-repeat: no-repeat;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cs typeface="Somar Sans" panose="00000500000000000000"/>
              </a:rPr>
              <a:t> //background-repeat: repeat-x;</a:t>
            </a:r>
          </a:p>
          <a:p>
            <a:pPr>
              <a:lnSpc>
                <a:spcPts val="2673"/>
              </a:lnSpc>
            </a:pPr>
            <a:endParaRPr lang="en-GB" dirty="0">
              <a:solidFill>
                <a:srgbClr val="0051A7"/>
              </a:solidFill>
              <a:latin typeface="Century Gothic Paneuropean"/>
              <a:ea typeface="Century Gothic Paneuropean"/>
              <a:cs typeface="Somar Sans" panose="00000500000000000000"/>
              <a:sym typeface="Century Gothic Paneuropean"/>
            </a:endParaRP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}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&lt;/style&gt;</a:t>
            </a:r>
          </a:p>
          <a:p>
            <a:pPr>
              <a:lnSpc>
                <a:spcPts val="2673"/>
              </a:lnSpc>
            </a:pPr>
            <a:endParaRPr lang="en-GB" dirty="0">
              <a:solidFill>
                <a:srgbClr val="0051A7"/>
              </a:solidFill>
              <a:latin typeface="Century Gothic Paneuropean"/>
              <a:ea typeface="Century Gothic Paneuropean"/>
              <a:cs typeface="Somar Sans" panose="00000500000000000000"/>
              <a:sym typeface="Century Gothic Paneuropean"/>
            </a:endParaRP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&lt;h1&gt;Hello World!&lt;/h1&gt;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&lt;p&gt;W3Schools background image example.&lt;/p&gt;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&lt;p&gt;The background image only shows once, but it is disturbing the reader!&lt;/p&gt;</a:t>
            </a:r>
          </a:p>
          <a:p>
            <a:pPr>
              <a:lnSpc>
                <a:spcPts val="2673"/>
              </a:lnSpc>
            </a:pPr>
            <a:endParaRPr lang="en-GB" dirty="0">
              <a:solidFill>
                <a:srgbClr val="0051A7"/>
              </a:solidFill>
              <a:latin typeface="Century Gothic Paneuropean"/>
              <a:ea typeface="Century Gothic Paneuropean"/>
              <a:cs typeface="Somar Sans" panose="00000500000000000000"/>
              <a:sym typeface="Century Gothic Paneurope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4664C-FD8E-9C00-1A96-F87DD856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46" y="485274"/>
            <a:ext cx="48672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51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23A89-EFAB-5CFA-B31E-40BA5100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63A2E3CD-EB64-6BC0-79B7-AFB881E5D7D0}"/>
              </a:ext>
            </a:extLst>
          </p:cNvPr>
          <p:cNvSpPr txBox="1"/>
          <p:nvPr/>
        </p:nvSpPr>
        <p:spPr>
          <a:xfrm>
            <a:off x="1104085" y="120316"/>
            <a:ext cx="9638583" cy="6476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3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342900" indent="-342900">
              <a:lnSpc>
                <a:spcPts val="2673"/>
              </a:lnSpc>
              <a:buFont typeface="Arial" panose="020B0604020202020204" pitchFamily="34" charset="0"/>
              <a:buChar char="•"/>
            </a:pPr>
            <a:r>
              <a:rPr lang="en-UM" sz="2000" b="1" dirty="0">
                <a:solidFill>
                  <a:srgbClr val="0051A7"/>
                </a:solidFill>
                <a:cs typeface="Somar Sans" panose="00000500000000000000"/>
              </a:rPr>
              <a:t>background-position</a:t>
            </a:r>
            <a:endParaRPr lang="en-GB" sz="2000" b="1" dirty="0">
              <a:solidFill>
                <a:srgbClr val="0051A7"/>
              </a:solidFill>
              <a:cs typeface="Somar Sans" panose="00000500000000000000"/>
            </a:endParaRPr>
          </a:p>
          <a:p>
            <a:r>
              <a:rPr lang="en-GB" sz="2000" dirty="0">
                <a:solidFill>
                  <a:srgbClr val="0051A7"/>
                </a:solidFill>
                <a:cs typeface="Somar Sans" panose="00000500000000000000"/>
              </a:rPr>
              <a:t>property is used to set the starting position of the background image.</a:t>
            </a:r>
          </a:p>
          <a:p>
            <a:r>
              <a:rPr lang="en-GB" sz="2000" dirty="0">
                <a:solidFill>
                  <a:srgbClr val="0051A7"/>
                </a:solidFill>
                <a:cs typeface="Somar Sans" panose="00000500000000000000"/>
              </a:rPr>
              <a:t>By default, a background-image is placed at the top-left corner of an element.</a:t>
            </a:r>
          </a:p>
          <a:p>
            <a:pPr marL="342900" indent="-342900">
              <a:lnSpc>
                <a:spcPts val="2673"/>
              </a:lnSpc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0051A7"/>
              </a:solidFill>
              <a:cs typeface="Somar Sans" panose="00000500000000000000"/>
            </a:endParaRP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&lt;style&gt;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body {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background-image: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url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("img_tree.png");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background-repeat: no-repeat;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background-position: right top;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margin-right: 200px;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}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&lt;/style&gt;</a:t>
            </a:r>
          </a:p>
          <a:p>
            <a:pPr>
              <a:lnSpc>
                <a:spcPts val="2673"/>
              </a:lnSpc>
            </a:pPr>
            <a:endParaRPr lang="en-GB" dirty="0">
              <a:solidFill>
                <a:srgbClr val="0051A7"/>
              </a:solidFill>
              <a:latin typeface="Century Gothic Paneuropean"/>
              <a:ea typeface="Century Gothic Paneuropean"/>
              <a:cs typeface="Somar Sans" panose="00000500000000000000"/>
              <a:sym typeface="Century Gothic Paneuropean"/>
            </a:endParaRP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&lt;h1&gt;Hello World!&lt;/h1&gt;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&lt;p&gt;Here, the background image is only shown once. In addition it is positioned away from the text.&lt;/p&gt;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&lt;p&gt;In this example we have also added a margin on the right side, so that the background image will not disturb the text.&lt;/p&gt;</a:t>
            </a:r>
          </a:p>
          <a:p>
            <a:pPr>
              <a:lnSpc>
                <a:spcPts val="2673"/>
              </a:lnSpc>
            </a:pPr>
            <a:endParaRPr lang="en-GB" dirty="0">
              <a:solidFill>
                <a:srgbClr val="0051A7"/>
              </a:solidFill>
              <a:latin typeface="Century Gothic Paneuropean"/>
              <a:ea typeface="Century Gothic Paneuropean"/>
              <a:cs typeface="Somar Sans" panose="00000500000000000000"/>
              <a:sym typeface="Century Gothic Paneurope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5A642-A477-A7A4-1DFD-FA48091B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047" y="1974683"/>
            <a:ext cx="6874953" cy="29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9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D111B-ABE1-E9FE-F3DE-BD4A1FB9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B19E20A9-1EF9-B552-CBF6-BEBD08CD1A20}"/>
              </a:ext>
            </a:extLst>
          </p:cNvPr>
          <p:cNvSpPr txBox="1"/>
          <p:nvPr/>
        </p:nvSpPr>
        <p:spPr>
          <a:xfrm>
            <a:off x="1080022" y="-97607"/>
            <a:ext cx="9638583" cy="705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3"/>
              </a:lnSpc>
            </a:pPr>
            <a:endParaRPr lang="en-US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cs typeface="Somar Sans" panose="00000500000000000000"/>
              </a:rPr>
              <a:t>background-size</a:t>
            </a:r>
          </a:p>
          <a:p>
            <a:r>
              <a:rPr lang="en-GB" sz="2000" dirty="0">
                <a:solidFill>
                  <a:srgbClr val="0051A7"/>
                </a:solidFill>
                <a:cs typeface="Somar Sans" panose="00000500000000000000"/>
              </a:rPr>
              <a:t>property allows you to specify the size of background images.</a:t>
            </a:r>
          </a:p>
          <a:p>
            <a:r>
              <a:rPr lang="en-GB" sz="2000" dirty="0">
                <a:solidFill>
                  <a:srgbClr val="0051A7"/>
                </a:solidFill>
                <a:cs typeface="Somar Sans" panose="00000500000000000000"/>
              </a:rPr>
              <a:t>The background size can be specified in lengths, percentages, or by using one of the keywords: auto, contain, or cover.</a:t>
            </a:r>
          </a:p>
          <a:p>
            <a:endParaRPr lang="en-GB" sz="2000" b="1" dirty="0">
              <a:solidFill>
                <a:srgbClr val="0051A7"/>
              </a:solidFill>
              <a:cs typeface="Somar Sans" panose="00000500000000000000"/>
            </a:endParaRP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&lt;style&gt;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#div1 {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border: 1px solid black;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background-image: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url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(img_flwr.gif);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background-repeat: no-repeat;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background-size: contain;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//background-size: cover;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//background-size: auto;  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}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&lt;div id="div1"&gt;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&lt;h2&gt;Lorem Ipsum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Dolor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&lt;/h2&gt;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 &lt;p&gt;Lorem ipsum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dolor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sit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amet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,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consectetuer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adipiscing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elit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,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sed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diam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nonummy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nibh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euismod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tincidunt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ut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laoreet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dolore magna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aliquam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erat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 </a:t>
            </a:r>
            <a:r>
              <a:rPr lang="en-GB" dirty="0" err="1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volutpat</a:t>
            </a: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.&lt;/p&gt;</a:t>
            </a:r>
          </a:p>
          <a:p>
            <a:pPr>
              <a:lnSpc>
                <a:spcPts val="2673"/>
              </a:lnSpc>
            </a:pPr>
            <a:r>
              <a:rPr lang="en-GB" dirty="0">
                <a:solidFill>
                  <a:srgbClr val="0051A7"/>
                </a:solidFill>
                <a:latin typeface="Century Gothic Paneuropean"/>
                <a:ea typeface="Century Gothic Paneuropean"/>
                <a:cs typeface="Somar Sans" panose="00000500000000000000"/>
                <a:sym typeface="Century Gothic Paneuropean"/>
              </a:rPr>
              <a:t>&lt;/div&gt;</a:t>
            </a:r>
          </a:p>
          <a:p>
            <a:pPr>
              <a:lnSpc>
                <a:spcPts val="2673"/>
              </a:lnSpc>
            </a:pPr>
            <a:endParaRPr lang="en-GB" dirty="0">
              <a:solidFill>
                <a:srgbClr val="0051A7"/>
              </a:solidFill>
              <a:latin typeface="Century Gothic Paneuropean"/>
              <a:ea typeface="Century Gothic Paneuropean"/>
              <a:cs typeface="Somar Sans" panose="00000500000000000000"/>
              <a:sym typeface="Century Gothic Paneurope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5E87A-5F52-24B1-ABAF-A87AF994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7" y="2521822"/>
            <a:ext cx="6866530" cy="212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87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329571" y="2171410"/>
            <a:ext cx="9356052" cy="3085355"/>
          </a:xfrm>
          <a:custGeom>
            <a:avLst/>
            <a:gdLst/>
            <a:ahLst/>
            <a:cxnLst/>
            <a:rect l="l" t="t" r="r" b="b"/>
            <a:pathLst>
              <a:path w="14034078" h="4628032">
                <a:moveTo>
                  <a:pt x="0" y="0"/>
                </a:moveTo>
                <a:lnTo>
                  <a:pt x="14034078" y="0"/>
                </a:lnTo>
                <a:lnTo>
                  <a:pt x="14034078" y="4628032"/>
                </a:lnTo>
                <a:lnTo>
                  <a:pt x="0" y="4628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Margins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306" y="902126"/>
            <a:ext cx="9788188" cy="79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Margins are used to create space around elements, outside of any defined borders.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endParaRPr lang="en-US" sz="2278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2020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Margins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8306" y="902126"/>
            <a:ext cx="9788188" cy="530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&lt;style&gt;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div {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border: 1px solid black;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margin-top: 100px;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margin-bottom: 100px;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margin-right: 150px;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margin-left: 80px;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background-color: 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lightblue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}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&lt;/style&gt;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endParaRPr lang="en-US" sz="2000" dirty="0">
              <a:solidFill>
                <a:srgbClr val="0051A7"/>
              </a:solidFill>
              <a:latin typeface="Somar Sans"/>
              <a:ea typeface="Open Sans"/>
              <a:cs typeface="Open Sans"/>
              <a:sym typeface="Open Sans"/>
            </a:endParaRP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&lt;div&gt;This div element has a top margin of 100px, a right margin of 150px, a bottom margin of 100px, and a left margin of 80px.&lt;/div&gt;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29515-C0E0-EE63-35DE-28C7557F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145" y="1557446"/>
            <a:ext cx="7453029" cy="8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51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468329" y="2187060"/>
            <a:ext cx="9228143" cy="3011796"/>
          </a:xfrm>
          <a:custGeom>
            <a:avLst/>
            <a:gdLst/>
            <a:ahLst/>
            <a:cxnLst/>
            <a:rect l="l" t="t" r="r" b="b"/>
            <a:pathLst>
              <a:path w="13842214" h="4517694">
                <a:moveTo>
                  <a:pt x="0" y="0"/>
                </a:moveTo>
                <a:lnTo>
                  <a:pt x="13842214" y="0"/>
                </a:lnTo>
                <a:lnTo>
                  <a:pt x="13842214" y="4517694"/>
                </a:lnTo>
                <a:lnTo>
                  <a:pt x="0" y="4517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Padding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306" y="902126"/>
            <a:ext cx="9788188" cy="37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Padding is used to create space around an element's content, inside of any defined borders.</a:t>
            </a:r>
          </a:p>
        </p:txBody>
      </p:sp>
    </p:spTree>
    <p:extLst>
      <p:ext uri="{BB962C8B-B14F-4D97-AF65-F5344CB8AC3E}">
        <p14:creationId xmlns:p14="http://schemas.microsoft.com/office/powerpoint/2010/main" val="2584674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Padding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8306" y="902126"/>
            <a:ext cx="9788188" cy="530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&lt;style&gt;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div {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border: 1px solid black;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background-color: yellow;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padding-top: 50px;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padding-right: 30px;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padding-bottom: 50px;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padding-left: 80px;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}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&lt;/style&gt;</a:t>
            </a:r>
          </a:p>
          <a:p>
            <a:pPr>
              <a:lnSpc>
                <a:spcPts val="3189"/>
              </a:lnSpc>
              <a:spcBef>
                <a:spcPct val="0"/>
              </a:spcBef>
            </a:pPr>
            <a:endParaRPr lang="en-US" sz="2000" dirty="0">
              <a:solidFill>
                <a:srgbClr val="0051A7"/>
              </a:solidFill>
              <a:latin typeface="Somar Sans"/>
              <a:ea typeface="Open Sans"/>
              <a:cs typeface="Open Sans"/>
              <a:sym typeface="Open Sans"/>
            </a:endParaRPr>
          </a:p>
          <a:p>
            <a:pPr>
              <a:lnSpc>
                <a:spcPts val="3189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&lt;div&gt;This div element has a top padding of 50px, a right padding of 30px, a bottom padding of 50px, and a left padding of 80px.&lt;/div&gt;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A6A51-CE92-5363-6666-C5FE06404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70" y="902126"/>
            <a:ext cx="8054150" cy="10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7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635" y="1359153"/>
            <a:ext cx="9457817" cy="41395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09604"/>
          </a:xfrm>
          <a:prstGeom prst="rect">
            <a:avLst/>
          </a:prstGeom>
        </p:spPr>
        <p:txBody>
          <a:bodyPr vert="horz" wrap="square" lIns="0" tIns="93141" rIns="0" bIns="0" rtlCol="0">
            <a:spAutoFit/>
          </a:bodyPr>
          <a:lstStyle/>
          <a:p>
            <a:pPr marL="3358515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chemeClr val="tx2"/>
                </a:solidFill>
              </a:rPr>
              <a:t>CSS</a:t>
            </a:r>
            <a:r>
              <a:rPr sz="4000" spc="-65" dirty="0">
                <a:solidFill>
                  <a:schemeClr val="tx2"/>
                </a:solidFill>
              </a:rPr>
              <a:t> </a:t>
            </a:r>
            <a:r>
              <a:rPr sz="4000" dirty="0">
                <a:solidFill>
                  <a:schemeClr val="tx2"/>
                </a:solidFill>
              </a:rPr>
              <a:t>-</a:t>
            </a:r>
            <a:r>
              <a:rPr sz="4000" spc="-65" dirty="0">
                <a:solidFill>
                  <a:schemeClr val="tx2"/>
                </a:solidFill>
              </a:rPr>
              <a:t> </a:t>
            </a:r>
            <a:r>
              <a:rPr sz="4000" dirty="0">
                <a:solidFill>
                  <a:schemeClr val="tx2"/>
                </a:solidFill>
              </a:rPr>
              <a:t>How</a:t>
            </a:r>
            <a:r>
              <a:rPr sz="4000" spc="-65" dirty="0">
                <a:solidFill>
                  <a:schemeClr val="tx2"/>
                </a:solidFill>
              </a:rPr>
              <a:t> </a:t>
            </a:r>
            <a:r>
              <a:rPr sz="4000" dirty="0">
                <a:solidFill>
                  <a:schemeClr val="tx2"/>
                </a:solidFill>
              </a:rPr>
              <a:t>to</a:t>
            </a:r>
            <a:r>
              <a:rPr sz="4000" spc="-60" dirty="0">
                <a:solidFill>
                  <a:schemeClr val="tx2"/>
                </a:solidFill>
              </a:rPr>
              <a:t> </a:t>
            </a:r>
            <a:r>
              <a:rPr sz="4000" spc="-20" dirty="0">
                <a:solidFill>
                  <a:schemeClr val="tx2"/>
                </a:solidFill>
              </a:rPr>
              <a:t>use?</a:t>
            </a:r>
            <a:endParaRPr sz="4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2261596" y="1028616"/>
            <a:ext cx="7310852" cy="5328685"/>
          </a:xfrm>
          <a:custGeom>
            <a:avLst/>
            <a:gdLst/>
            <a:ahLst/>
            <a:cxnLst/>
            <a:rect l="l" t="t" r="r" b="b"/>
            <a:pathLst>
              <a:path w="10966278" h="7993027">
                <a:moveTo>
                  <a:pt x="0" y="0"/>
                </a:moveTo>
                <a:lnTo>
                  <a:pt x="10966279" y="0"/>
                </a:lnTo>
                <a:lnTo>
                  <a:pt x="10966279" y="7993026"/>
                </a:lnTo>
                <a:lnTo>
                  <a:pt x="0" y="799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– Box Model</a:t>
            </a:r>
          </a:p>
        </p:txBody>
      </p:sp>
    </p:spTree>
    <p:extLst>
      <p:ext uri="{BB962C8B-B14F-4D97-AF65-F5344CB8AC3E}">
        <p14:creationId xmlns:p14="http://schemas.microsoft.com/office/powerpoint/2010/main" val="3887690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740E0-3E13-FB08-18FC-ECFBDB3F18D2}"/>
              </a:ext>
            </a:extLst>
          </p:cNvPr>
          <p:cNvSpPr txBox="1"/>
          <p:nvPr/>
        </p:nvSpPr>
        <p:spPr>
          <a:xfrm>
            <a:off x="561975" y="1044806"/>
            <a:ext cx="90465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0051A7"/>
                </a:solidFill>
              </a:rPr>
              <a:t>The CSS float property controls the positioning and formatting of content on the page.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GB" sz="2000" dirty="0">
              <a:solidFill>
                <a:srgbClr val="0051A7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0051A7"/>
                </a:solidFill>
              </a:rPr>
              <a:t>It positions an element on the right or left side of the container, letting text and other inline elements to wrap around it.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GB" sz="2000" dirty="0">
              <a:solidFill>
                <a:srgbClr val="0051A7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0051A7"/>
                </a:solidFill>
              </a:rPr>
              <a:t>Values: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93B4E-D06F-1486-3ABA-4B21C61B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99" y="3504312"/>
            <a:ext cx="7839226" cy="1373731"/>
          </a:xfrm>
          <a:prstGeom prst="rect">
            <a:avLst/>
          </a:prstGeom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43662EFD-CBF5-7D76-2CFE-CEFCE75138B0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– Float</a:t>
            </a:r>
          </a:p>
        </p:txBody>
      </p:sp>
    </p:spTree>
    <p:extLst>
      <p:ext uri="{BB962C8B-B14F-4D97-AF65-F5344CB8AC3E}">
        <p14:creationId xmlns:p14="http://schemas.microsoft.com/office/powerpoint/2010/main" val="2593909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EFDEF-BDCC-8FA0-1719-C3151A31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2D592-2A55-D0FC-81E8-B6CCA3CAAAED}"/>
              </a:ext>
            </a:extLst>
          </p:cNvPr>
          <p:cNvSpPr txBox="1"/>
          <p:nvPr/>
        </p:nvSpPr>
        <p:spPr>
          <a:xfrm>
            <a:off x="561974" y="1044806"/>
            <a:ext cx="1120330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GB" sz="2000" dirty="0">
                <a:solidFill>
                  <a:srgbClr val="0051A7"/>
                </a:solidFill>
              </a:rPr>
              <a:t>&lt;div&gt;</a:t>
            </a:r>
          </a:p>
          <a:p>
            <a:pPr>
              <a:buClr>
                <a:schemeClr val="accent1"/>
              </a:buClr>
            </a:pPr>
            <a:r>
              <a:rPr lang="en-GB" sz="2000" dirty="0">
                <a:solidFill>
                  <a:srgbClr val="0051A7"/>
                </a:solidFill>
              </a:rPr>
              <a:t>&lt;</a:t>
            </a:r>
            <a:r>
              <a:rPr lang="en-GB" sz="2000" dirty="0" err="1">
                <a:solidFill>
                  <a:srgbClr val="0051A7"/>
                </a:solidFill>
              </a:rPr>
              <a:t>img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src</a:t>
            </a:r>
            <a:r>
              <a:rPr lang="en-GB" sz="2000" dirty="0">
                <a:solidFill>
                  <a:srgbClr val="0051A7"/>
                </a:solidFill>
              </a:rPr>
              <a:t>="pineapple.jpg" alt="Pineapple" width="300" height="300"&gt;</a:t>
            </a:r>
          </a:p>
          <a:p>
            <a:pPr>
              <a:buClr>
                <a:schemeClr val="accent1"/>
              </a:buClr>
            </a:pPr>
            <a:endParaRPr lang="en-GB" sz="2000" dirty="0">
              <a:solidFill>
                <a:srgbClr val="0051A7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2000" dirty="0">
                <a:solidFill>
                  <a:srgbClr val="0051A7"/>
                </a:solidFill>
              </a:rPr>
              <a:t>&lt;p&gt;Lorem ipsum </a:t>
            </a:r>
            <a:r>
              <a:rPr lang="en-GB" sz="2000" dirty="0" err="1">
                <a:solidFill>
                  <a:srgbClr val="0051A7"/>
                </a:solidFill>
              </a:rPr>
              <a:t>dolor</a:t>
            </a:r>
            <a:r>
              <a:rPr lang="en-GB" sz="2000" dirty="0">
                <a:solidFill>
                  <a:srgbClr val="0051A7"/>
                </a:solidFill>
              </a:rPr>
              <a:t> sit </a:t>
            </a:r>
            <a:r>
              <a:rPr lang="en-GB" sz="2000" dirty="0" err="1">
                <a:solidFill>
                  <a:srgbClr val="0051A7"/>
                </a:solidFill>
              </a:rPr>
              <a:t>amet</a:t>
            </a:r>
            <a:r>
              <a:rPr lang="en-GB" sz="2000" dirty="0">
                <a:solidFill>
                  <a:srgbClr val="0051A7"/>
                </a:solidFill>
              </a:rPr>
              <a:t>, </a:t>
            </a:r>
            <a:r>
              <a:rPr lang="en-GB" sz="2000" dirty="0" err="1">
                <a:solidFill>
                  <a:srgbClr val="0051A7"/>
                </a:solidFill>
              </a:rPr>
              <a:t>consectetur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adipiscing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elit</a:t>
            </a:r>
            <a:r>
              <a:rPr lang="en-GB" sz="2000" dirty="0">
                <a:solidFill>
                  <a:srgbClr val="0051A7"/>
                </a:solidFill>
              </a:rPr>
              <a:t>. </a:t>
            </a:r>
            <a:r>
              <a:rPr lang="en-GB" sz="2000" dirty="0" err="1">
                <a:solidFill>
                  <a:srgbClr val="0051A7"/>
                </a:solidFill>
              </a:rPr>
              <a:t>Phasellus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imperdiet</a:t>
            </a:r>
            <a:r>
              <a:rPr lang="en-GB" sz="2000" dirty="0">
                <a:solidFill>
                  <a:srgbClr val="0051A7"/>
                </a:solidFill>
              </a:rPr>
              <a:t>, </a:t>
            </a:r>
            <a:r>
              <a:rPr lang="en-GB" sz="2000" dirty="0" err="1">
                <a:solidFill>
                  <a:srgbClr val="0051A7"/>
                </a:solidFill>
              </a:rPr>
              <a:t>nulla</a:t>
            </a:r>
            <a:r>
              <a:rPr lang="en-GB" sz="2000" dirty="0">
                <a:solidFill>
                  <a:srgbClr val="0051A7"/>
                </a:solidFill>
              </a:rPr>
              <a:t> et dictum </a:t>
            </a:r>
            <a:r>
              <a:rPr lang="en-GB" sz="2000" dirty="0" err="1">
                <a:solidFill>
                  <a:srgbClr val="0051A7"/>
                </a:solidFill>
              </a:rPr>
              <a:t>interdum</a:t>
            </a:r>
            <a:r>
              <a:rPr lang="en-GB" sz="2000" dirty="0">
                <a:solidFill>
                  <a:srgbClr val="0051A7"/>
                </a:solidFill>
              </a:rPr>
              <a:t>, nisi lorem </a:t>
            </a:r>
            <a:r>
              <a:rPr lang="en-GB" sz="2000" dirty="0" err="1">
                <a:solidFill>
                  <a:srgbClr val="0051A7"/>
                </a:solidFill>
              </a:rPr>
              <a:t>egestas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odio</a:t>
            </a:r>
            <a:r>
              <a:rPr lang="en-GB" sz="2000" dirty="0">
                <a:solidFill>
                  <a:srgbClr val="0051A7"/>
                </a:solidFill>
              </a:rPr>
              <a:t>, vitae </a:t>
            </a:r>
            <a:r>
              <a:rPr lang="en-GB" sz="2000" dirty="0" err="1">
                <a:solidFill>
                  <a:srgbClr val="0051A7"/>
                </a:solidFill>
              </a:rPr>
              <a:t>scelerisque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enim</a:t>
            </a:r>
            <a:r>
              <a:rPr lang="en-GB" sz="2000" dirty="0">
                <a:solidFill>
                  <a:srgbClr val="0051A7"/>
                </a:solidFill>
              </a:rPr>
              <a:t> ligula </a:t>
            </a:r>
            <a:r>
              <a:rPr lang="en-GB" sz="2000" dirty="0" err="1">
                <a:solidFill>
                  <a:srgbClr val="0051A7"/>
                </a:solidFill>
              </a:rPr>
              <a:t>venenatis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dolor</a:t>
            </a:r>
            <a:r>
              <a:rPr lang="en-GB" sz="2000" dirty="0">
                <a:solidFill>
                  <a:srgbClr val="0051A7"/>
                </a:solidFill>
              </a:rPr>
              <a:t>. Maecenas </a:t>
            </a:r>
            <a:r>
              <a:rPr lang="en-GB" sz="2000" dirty="0" err="1">
                <a:solidFill>
                  <a:srgbClr val="0051A7"/>
                </a:solidFill>
              </a:rPr>
              <a:t>nisl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est</a:t>
            </a:r>
            <a:r>
              <a:rPr lang="en-GB" sz="2000" dirty="0">
                <a:solidFill>
                  <a:srgbClr val="0051A7"/>
                </a:solidFill>
              </a:rPr>
              <a:t>, </a:t>
            </a:r>
            <a:r>
              <a:rPr lang="en-GB" sz="2000" dirty="0" err="1">
                <a:solidFill>
                  <a:srgbClr val="0051A7"/>
                </a:solidFill>
              </a:rPr>
              <a:t>ultrices</a:t>
            </a:r>
            <a:r>
              <a:rPr lang="en-GB" sz="2000" dirty="0">
                <a:solidFill>
                  <a:srgbClr val="0051A7"/>
                </a:solidFill>
              </a:rPr>
              <a:t> nec </a:t>
            </a:r>
            <a:r>
              <a:rPr lang="en-GB" sz="2000" dirty="0" err="1">
                <a:solidFill>
                  <a:srgbClr val="0051A7"/>
                </a:solidFill>
              </a:rPr>
              <a:t>congue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eget</a:t>
            </a:r>
            <a:r>
              <a:rPr lang="en-GB" sz="2000" dirty="0">
                <a:solidFill>
                  <a:srgbClr val="0051A7"/>
                </a:solidFill>
              </a:rPr>
              <a:t>, auctor vitae </a:t>
            </a:r>
            <a:r>
              <a:rPr lang="en-GB" sz="2000" dirty="0" err="1">
                <a:solidFill>
                  <a:srgbClr val="0051A7"/>
                </a:solidFill>
              </a:rPr>
              <a:t>massa</a:t>
            </a:r>
            <a:r>
              <a:rPr lang="en-GB" sz="2000" dirty="0">
                <a:solidFill>
                  <a:srgbClr val="0051A7"/>
                </a:solidFill>
              </a:rPr>
              <a:t>. </a:t>
            </a:r>
            <a:r>
              <a:rPr lang="en-GB" sz="2000" dirty="0" err="1">
                <a:solidFill>
                  <a:srgbClr val="0051A7"/>
                </a:solidFill>
              </a:rPr>
              <a:t>Fusce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luctus</a:t>
            </a:r>
            <a:r>
              <a:rPr lang="en-GB" sz="2000" dirty="0">
                <a:solidFill>
                  <a:srgbClr val="0051A7"/>
                </a:solidFill>
              </a:rPr>
              <a:t> vestibulum </a:t>
            </a:r>
            <a:r>
              <a:rPr lang="en-GB" sz="2000" dirty="0" err="1">
                <a:solidFill>
                  <a:srgbClr val="0051A7"/>
                </a:solidFill>
              </a:rPr>
              <a:t>augue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ut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aliquet</a:t>
            </a:r>
            <a:r>
              <a:rPr lang="en-GB" sz="2000" dirty="0">
                <a:solidFill>
                  <a:srgbClr val="0051A7"/>
                </a:solidFill>
              </a:rPr>
              <a:t>. Mauris ante ligula, </a:t>
            </a:r>
            <a:r>
              <a:rPr lang="en-GB" sz="2000" dirty="0" err="1">
                <a:solidFill>
                  <a:srgbClr val="0051A7"/>
                </a:solidFill>
              </a:rPr>
              <a:t>facilisis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sed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ornare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eu</a:t>
            </a:r>
            <a:r>
              <a:rPr lang="en-GB" sz="2000" dirty="0">
                <a:solidFill>
                  <a:srgbClr val="0051A7"/>
                </a:solidFill>
              </a:rPr>
              <a:t>, </a:t>
            </a:r>
            <a:r>
              <a:rPr lang="en-GB" sz="2000" dirty="0" err="1">
                <a:solidFill>
                  <a:srgbClr val="0051A7"/>
                </a:solidFill>
              </a:rPr>
              <a:t>lobortis</a:t>
            </a:r>
            <a:r>
              <a:rPr lang="en-GB" sz="2000" dirty="0">
                <a:solidFill>
                  <a:srgbClr val="0051A7"/>
                </a:solidFill>
              </a:rPr>
              <a:t> in </a:t>
            </a:r>
            <a:r>
              <a:rPr lang="en-GB" sz="2000" dirty="0" err="1">
                <a:solidFill>
                  <a:srgbClr val="0051A7"/>
                </a:solidFill>
              </a:rPr>
              <a:t>odio</a:t>
            </a:r>
            <a:r>
              <a:rPr lang="en-GB" sz="2000" dirty="0">
                <a:solidFill>
                  <a:srgbClr val="0051A7"/>
                </a:solidFill>
              </a:rPr>
              <a:t>. </a:t>
            </a:r>
            <a:r>
              <a:rPr lang="en-GB" sz="2000" dirty="0" err="1">
                <a:solidFill>
                  <a:srgbClr val="0051A7"/>
                </a:solidFill>
              </a:rPr>
              <a:t>Praesent</a:t>
            </a:r>
            <a:r>
              <a:rPr lang="en-GB" sz="2000" dirty="0">
                <a:solidFill>
                  <a:srgbClr val="0051A7"/>
                </a:solidFill>
              </a:rPr>
              <a:t> convallis </a:t>
            </a:r>
            <a:r>
              <a:rPr lang="en-GB" sz="2000" dirty="0" err="1">
                <a:solidFill>
                  <a:srgbClr val="0051A7"/>
                </a:solidFill>
              </a:rPr>
              <a:t>urna</a:t>
            </a:r>
            <a:r>
              <a:rPr lang="en-GB" sz="2000" dirty="0">
                <a:solidFill>
                  <a:srgbClr val="0051A7"/>
                </a:solidFill>
              </a:rPr>
              <a:t> a </a:t>
            </a:r>
            <a:r>
              <a:rPr lang="en-GB" sz="2000" dirty="0" err="1">
                <a:solidFill>
                  <a:srgbClr val="0051A7"/>
                </a:solidFill>
              </a:rPr>
              <a:t>lacus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interdum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ut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hendrerit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risus</a:t>
            </a:r>
            <a:r>
              <a:rPr lang="en-GB" sz="2000" dirty="0">
                <a:solidFill>
                  <a:srgbClr val="0051A7"/>
                </a:solidFill>
              </a:rPr>
              <a:t> </a:t>
            </a:r>
            <a:r>
              <a:rPr lang="en-GB" sz="2000" dirty="0" err="1">
                <a:solidFill>
                  <a:srgbClr val="0051A7"/>
                </a:solidFill>
              </a:rPr>
              <a:t>congue</a:t>
            </a:r>
            <a:r>
              <a:rPr lang="en-GB" sz="2000" dirty="0">
                <a:solidFill>
                  <a:srgbClr val="0051A7"/>
                </a:solidFill>
              </a:rPr>
              <a:t>. &lt;/p&gt;</a:t>
            </a:r>
          </a:p>
          <a:p>
            <a:pPr>
              <a:buClr>
                <a:schemeClr val="accent1"/>
              </a:buClr>
            </a:pPr>
            <a:endParaRPr lang="en-GB" sz="2000" dirty="0">
              <a:solidFill>
                <a:srgbClr val="0051A7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2000" dirty="0">
                <a:solidFill>
                  <a:srgbClr val="0051A7"/>
                </a:solidFill>
              </a:rPr>
              <a:t>&lt;/div&gt;</a:t>
            </a:r>
          </a:p>
          <a:p>
            <a:pPr>
              <a:buClr>
                <a:schemeClr val="accent1"/>
              </a:buClr>
            </a:pPr>
            <a:endParaRPr lang="en-GB" sz="2000" dirty="0">
              <a:solidFill>
                <a:srgbClr val="0051A7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2000" dirty="0" err="1">
                <a:solidFill>
                  <a:srgbClr val="0051A7"/>
                </a:solidFill>
              </a:rPr>
              <a:t>img</a:t>
            </a:r>
            <a:r>
              <a:rPr lang="en-US" sz="2000" dirty="0">
                <a:solidFill>
                  <a:srgbClr val="0051A7"/>
                </a:solidFill>
              </a:rPr>
              <a:t> {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float: right;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margin-right: 15px;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width: 200px;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height: 200px;  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}</a:t>
            </a:r>
            <a:endParaRPr lang="en-GB" sz="2000" dirty="0">
              <a:solidFill>
                <a:srgbClr val="0051A7"/>
              </a:solidFill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B9C116D-7E20-5548-A486-AB0055C1C5A7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Float-Example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DC3B9-0B6A-79F5-CF71-62D76442F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4087280"/>
            <a:ext cx="6781800" cy="25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57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874C56-EA5B-A674-4638-FF7E7A08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821777ED-553E-2B48-EA68-0C1CBBF4DEAE}"/>
              </a:ext>
            </a:extLst>
          </p:cNvPr>
          <p:cNvSpPr txBox="1"/>
          <p:nvPr/>
        </p:nvSpPr>
        <p:spPr>
          <a:xfrm>
            <a:off x="3250274" y="46634"/>
            <a:ext cx="5691452" cy="85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TASK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DFE64-4E2A-253F-592B-80DBFC70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99" y="1142999"/>
            <a:ext cx="8611602" cy="50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5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Positions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9038" y="806399"/>
            <a:ext cx="10633923" cy="117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0671" lvl="1" indent="-260336">
              <a:lnSpc>
                <a:spcPts val="3376"/>
              </a:lnSpc>
              <a:buFont typeface="Arial"/>
              <a:buChar char="•"/>
            </a:pPr>
            <a:r>
              <a:rPr lang="en-US" sz="2000" b="1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Position Static</a:t>
            </a:r>
          </a:p>
          <a:p>
            <a:pPr>
              <a:lnSpc>
                <a:spcPts val="3003"/>
              </a:lnSpc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HTML elements are positioned static by default.</a:t>
            </a:r>
          </a:p>
          <a:p>
            <a:pPr>
              <a:lnSpc>
                <a:spcPts val="3003"/>
              </a:lnSpc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Static positioned elements are not affected by the top, bottom, left, and right properties.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307" y="2794513"/>
            <a:ext cx="4126183" cy="1961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&lt;div class=”parent”&gt;</a:t>
            </a:r>
          </a:p>
          <a:p>
            <a:pPr>
              <a:lnSpc>
                <a:spcPts val="3080"/>
              </a:lnSpc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&lt;div class=”one”&gt;one &lt;/div&gt;</a:t>
            </a:r>
          </a:p>
          <a:p>
            <a:pPr>
              <a:lnSpc>
                <a:spcPts val="3080"/>
              </a:lnSpc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&lt;div class=”two”&gt;two&lt;/div&gt;</a:t>
            </a:r>
          </a:p>
          <a:p>
            <a:pPr>
              <a:lnSpc>
                <a:spcPts val="3080"/>
              </a:lnSpc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&lt;div class=”three”&gt;three&lt;/div&gt;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 &lt;/div&gt;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84090" y="2281696"/>
            <a:ext cx="5656133" cy="462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1"/>
              </a:lnSpc>
            </a:pPr>
            <a:r>
              <a:rPr lang="en-US" sz="233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parent{ </a:t>
            </a:r>
          </a:p>
          <a:p>
            <a:pPr>
              <a:lnSpc>
                <a:spcPts val="327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background-color: </a:t>
            </a:r>
            <a:r>
              <a:rPr lang="en-US" sz="2000" dirty="0" err="1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skyblue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;</a:t>
            </a:r>
          </a:p>
          <a:p>
            <a:pPr>
              <a:lnSpc>
                <a:spcPts val="327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height:200px;</a:t>
            </a:r>
          </a:p>
          <a:p>
            <a:pPr>
              <a:lnSpc>
                <a:spcPts val="327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width:200px;</a:t>
            </a:r>
          </a:p>
          <a:p>
            <a:pPr>
              <a:lnSpc>
                <a:spcPts val="327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padding: 10px;</a:t>
            </a:r>
          </a:p>
          <a:p>
            <a:pPr>
              <a:lnSpc>
                <a:spcPts val="327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}</a:t>
            </a:r>
          </a:p>
          <a:p>
            <a:pPr>
              <a:lnSpc>
                <a:spcPts val="327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.parent div {height : 50px;}</a:t>
            </a:r>
          </a:p>
          <a:p>
            <a:pPr>
              <a:lnSpc>
                <a:spcPts val="327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.one{background-color: tomato;}</a:t>
            </a:r>
          </a:p>
          <a:p>
            <a:pPr>
              <a:lnSpc>
                <a:spcPts val="327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.two{background-color: gold;}</a:t>
            </a:r>
          </a:p>
          <a:p>
            <a:pPr>
              <a:lnSpc>
                <a:spcPts val="327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.three{background-color: </a:t>
            </a:r>
            <a:r>
              <a:rPr lang="en-US" sz="2000" dirty="0" err="1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darkviolet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;}</a:t>
            </a:r>
          </a:p>
          <a:p>
            <a:pPr>
              <a:lnSpc>
                <a:spcPts val="3271"/>
              </a:lnSpc>
              <a:spcBef>
                <a:spcPct val="0"/>
              </a:spcBef>
            </a:pPr>
            <a:endParaRPr lang="en-US" sz="233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4507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922505" y="1777710"/>
            <a:ext cx="8170186" cy="3442069"/>
          </a:xfrm>
          <a:custGeom>
            <a:avLst/>
            <a:gdLst/>
            <a:ahLst/>
            <a:cxnLst/>
            <a:rect l="l" t="t" r="r" b="b"/>
            <a:pathLst>
              <a:path w="12255279" h="5163104">
                <a:moveTo>
                  <a:pt x="0" y="0"/>
                </a:moveTo>
                <a:lnTo>
                  <a:pt x="12255279" y="0"/>
                </a:lnTo>
                <a:lnTo>
                  <a:pt x="12255279" y="5163104"/>
                </a:lnTo>
                <a:lnTo>
                  <a:pt x="0" y="51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Positions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306" y="895776"/>
            <a:ext cx="9788188" cy="80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71" lvl="1" indent="-260336">
              <a:lnSpc>
                <a:spcPts val="3376"/>
              </a:lnSpc>
              <a:buFont typeface="Arial"/>
              <a:buChar char="•"/>
            </a:pPr>
            <a:r>
              <a:rPr lang="en-US" sz="2000" b="1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Position Static</a:t>
            </a:r>
          </a:p>
          <a:p>
            <a:pPr>
              <a:lnSpc>
                <a:spcPts val="3003"/>
              </a:lnSpc>
            </a:pPr>
            <a:endParaRPr lang="en-US" sz="241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88705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88306" y="895776"/>
            <a:ext cx="10317894" cy="1565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71" lvl="1" indent="-260336">
              <a:lnSpc>
                <a:spcPts val="3376"/>
              </a:lnSpc>
              <a:buFont typeface="Arial"/>
              <a:buChar char="•"/>
            </a:pPr>
            <a:r>
              <a:rPr lang="en-US" sz="2000" b="1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Position Relative</a:t>
            </a:r>
          </a:p>
          <a:p>
            <a:pPr>
              <a:lnSpc>
                <a:spcPts val="3003"/>
              </a:lnSpc>
            </a:pP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is positioned relative to its normal position.</a:t>
            </a:r>
          </a:p>
          <a:p>
            <a:pPr>
              <a:lnSpc>
                <a:spcPts val="3003"/>
              </a:lnSpc>
            </a:pP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Setting the top, right, bottom, and left properties of a relatively-positioned element will cause it to be adjusted away from its normal position.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306" y="2582289"/>
            <a:ext cx="6423345" cy="369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1"/>
              </a:lnSpc>
            </a:pPr>
            <a:r>
              <a:rPr lang="en-US" sz="207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parent{ 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background-color: </a:t>
            </a:r>
            <a:r>
              <a:rPr lang="en-US" sz="2000" dirty="0" err="1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skyblue</a:t>
            </a: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;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height:200px;  width:200px;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padding: 10px; }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.parent div {height : 50px;}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.one{background-color: tomato;}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.two{ background-color: gold; </a:t>
            </a:r>
            <a:r>
              <a:rPr lang="en-US" sz="2000" dirty="0" err="1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position:relative</a:t>
            </a: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; 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top:70px; left:40px; }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.three{background-color: </a:t>
            </a:r>
            <a:r>
              <a:rPr lang="en-US" sz="2000" dirty="0" err="1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darkviolet</a:t>
            </a:r>
            <a:r>
              <a:rPr lang="en-US" sz="2000" dirty="0">
                <a:solidFill>
                  <a:srgbClr val="0051A7"/>
                </a:solidFill>
                <a:latin typeface="Somar Sans" panose="00000500000000000000"/>
                <a:ea typeface="Open Sans"/>
                <a:cs typeface="Open Sans"/>
                <a:sym typeface="Open Sans"/>
              </a:rPr>
              <a:t>;}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endParaRPr lang="en-US" sz="2072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FF40FF7-702A-13E7-40E9-B93377ACB0F1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Positions </a:t>
            </a:r>
          </a:p>
        </p:txBody>
      </p:sp>
    </p:spTree>
    <p:extLst>
      <p:ext uri="{BB962C8B-B14F-4D97-AF65-F5344CB8AC3E}">
        <p14:creationId xmlns:p14="http://schemas.microsoft.com/office/powerpoint/2010/main" val="1439539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725152" y="1795843"/>
            <a:ext cx="8743979" cy="3794231"/>
          </a:xfrm>
          <a:custGeom>
            <a:avLst/>
            <a:gdLst/>
            <a:ahLst/>
            <a:cxnLst/>
            <a:rect l="l" t="t" r="r" b="b"/>
            <a:pathLst>
              <a:path w="13115968" h="5691347">
                <a:moveTo>
                  <a:pt x="0" y="0"/>
                </a:moveTo>
                <a:lnTo>
                  <a:pt x="13115968" y="0"/>
                </a:lnTo>
                <a:lnTo>
                  <a:pt x="13115968" y="5691347"/>
                </a:lnTo>
                <a:lnTo>
                  <a:pt x="0" y="569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88306" y="895776"/>
            <a:ext cx="9788188" cy="80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71" lvl="1" indent="-260336">
              <a:lnSpc>
                <a:spcPts val="3376"/>
              </a:lnSpc>
              <a:buFont typeface="Arial"/>
              <a:buChar char="•"/>
            </a:pPr>
            <a:r>
              <a:rPr lang="en-US" sz="2000" b="1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Position Relative</a:t>
            </a:r>
          </a:p>
          <a:p>
            <a:pPr>
              <a:lnSpc>
                <a:spcPts val="3003"/>
              </a:lnSpc>
            </a:pPr>
            <a:endParaRPr lang="en-US" sz="241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6B72F02-355E-D44E-0886-56CD36F5190F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Positions </a:t>
            </a:r>
          </a:p>
        </p:txBody>
      </p:sp>
    </p:spTree>
    <p:extLst>
      <p:ext uri="{BB962C8B-B14F-4D97-AF65-F5344CB8AC3E}">
        <p14:creationId xmlns:p14="http://schemas.microsoft.com/office/powerpoint/2010/main" val="728453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88306" y="895776"/>
            <a:ext cx="10317894" cy="194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71" lvl="1" indent="-260336">
              <a:lnSpc>
                <a:spcPts val="3376"/>
              </a:lnSpc>
              <a:buFont typeface="Arial"/>
              <a:buChar char="•"/>
            </a:pPr>
            <a:r>
              <a:rPr lang="en-US" sz="2000" b="1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Position Fixed</a:t>
            </a:r>
          </a:p>
          <a:p>
            <a:pPr>
              <a:lnSpc>
                <a:spcPts val="3003"/>
              </a:lnSpc>
            </a:pPr>
            <a:r>
              <a:rPr lang="en-US" sz="2000" dirty="0">
                <a:solidFill>
                  <a:srgbClr val="0051A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is positioned relative to the viewport, which means it always stays in the same place even if the page is scrolled.</a:t>
            </a:r>
          </a:p>
          <a:p>
            <a:pPr>
              <a:lnSpc>
                <a:spcPts val="3003"/>
              </a:lnSpc>
            </a:pPr>
            <a:r>
              <a:rPr lang="en-US" sz="2000" dirty="0">
                <a:solidFill>
                  <a:srgbClr val="0051A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 fixed element does not leave a gap in the page where it would normally have been located.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306" y="2945985"/>
            <a:ext cx="6423345" cy="369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1"/>
              </a:lnSpc>
            </a:pPr>
            <a:r>
              <a:rPr lang="en-US" sz="207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parent{ 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background-color: </a:t>
            </a:r>
            <a:r>
              <a:rPr lang="en-US" sz="2000" dirty="0" err="1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skyblue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;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height:200px;  width:200px;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padding: 10px; }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.parent div {height : 50px;}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.one{background-color: tomato;}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.two{ background-color: gold;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 </a:t>
            </a:r>
            <a:r>
              <a:rPr lang="en-US" sz="2000" dirty="0" err="1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position:fixed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;  bottom:0; }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.three{background-color: </a:t>
            </a:r>
            <a:r>
              <a:rPr lang="en-US" sz="2000" dirty="0" err="1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darkviolet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;}</a:t>
            </a:r>
          </a:p>
          <a:p>
            <a:pPr>
              <a:lnSpc>
                <a:spcPts val="2901"/>
              </a:lnSpc>
              <a:spcBef>
                <a:spcPct val="0"/>
              </a:spcBef>
            </a:pPr>
            <a:endParaRPr lang="en-US" sz="2072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3C89425-0B72-7354-0AEB-47475D26DFD5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Positions </a:t>
            </a:r>
          </a:p>
        </p:txBody>
      </p:sp>
    </p:spTree>
    <p:extLst>
      <p:ext uri="{BB962C8B-B14F-4D97-AF65-F5344CB8AC3E}">
        <p14:creationId xmlns:p14="http://schemas.microsoft.com/office/powerpoint/2010/main" val="1715886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4351382" y="1374417"/>
            <a:ext cx="3568605" cy="4945468"/>
          </a:xfrm>
          <a:custGeom>
            <a:avLst/>
            <a:gdLst/>
            <a:ahLst/>
            <a:cxnLst/>
            <a:rect l="l" t="t" r="r" b="b"/>
            <a:pathLst>
              <a:path w="5352907" h="7418202">
                <a:moveTo>
                  <a:pt x="0" y="0"/>
                </a:moveTo>
                <a:lnTo>
                  <a:pt x="5352907" y="0"/>
                </a:lnTo>
                <a:lnTo>
                  <a:pt x="5352907" y="7418201"/>
                </a:lnTo>
                <a:lnTo>
                  <a:pt x="0" y="7418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88306" y="895776"/>
            <a:ext cx="9788188" cy="80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71" lvl="1" indent="-260336">
              <a:lnSpc>
                <a:spcPts val="3376"/>
              </a:lnSpc>
              <a:buFont typeface="Arial"/>
              <a:buChar char="•"/>
            </a:pPr>
            <a:r>
              <a:rPr lang="en-US" sz="2000" b="1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Position Fixed</a:t>
            </a:r>
          </a:p>
          <a:p>
            <a:pPr>
              <a:lnSpc>
                <a:spcPts val="3003"/>
              </a:lnSpc>
            </a:pPr>
            <a:endParaRPr lang="en-US" sz="241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84EE7A6-2D70-C378-BD23-6E468A51D8CB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Positions </a:t>
            </a:r>
          </a:p>
        </p:txBody>
      </p:sp>
    </p:spTree>
    <p:extLst>
      <p:ext uri="{BB962C8B-B14F-4D97-AF65-F5344CB8AC3E}">
        <p14:creationId xmlns:p14="http://schemas.microsoft.com/office/powerpoint/2010/main" val="1138638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705" y="1584071"/>
            <a:ext cx="9532746" cy="3899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09604"/>
          </a:xfrm>
          <a:prstGeom prst="rect">
            <a:avLst/>
          </a:prstGeom>
        </p:spPr>
        <p:txBody>
          <a:bodyPr vert="horz" wrap="square" lIns="0" tIns="93141" rIns="0" bIns="0" rtlCol="0">
            <a:spAutoFit/>
          </a:bodyPr>
          <a:lstStyle/>
          <a:p>
            <a:pPr marL="3145155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chemeClr val="tx2"/>
                </a:solidFill>
              </a:rPr>
              <a:t>CSS</a:t>
            </a:r>
            <a:r>
              <a:rPr sz="4000" spc="-95" dirty="0">
                <a:solidFill>
                  <a:schemeClr val="tx2"/>
                </a:solidFill>
              </a:rPr>
              <a:t> </a:t>
            </a:r>
            <a:r>
              <a:rPr sz="4000" dirty="0">
                <a:solidFill>
                  <a:schemeClr val="tx2"/>
                </a:solidFill>
              </a:rPr>
              <a:t>-</a:t>
            </a:r>
            <a:r>
              <a:rPr sz="4000" spc="-95" dirty="0">
                <a:solidFill>
                  <a:schemeClr val="tx2"/>
                </a:solidFill>
              </a:rPr>
              <a:t> </a:t>
            </a:r>
            <a:r>
              <a:rPr sz="4000" dirty="0">
                <a:solidFill>
                  <a:schemeClr val="tx2"/>
                </a:solidFill>
              </a:rPr>
              <a:t>Selector</a:t>
            </a:r>
            <a:r>
              <a:rPr sz="4000" spc="-85" dirty="0">
                <a:solidFill>
                  <a:schemeClr val="tx2"/>
                </a:solidFill>
              </a:rPr>
              <a:t> </a:t>
            </a:r>
            <a:r>
              <a:rPr sz="4000" spc="-10" dirty="0">
                <a:solidFill>
                  <a:schemeClr val="tx2"/>
                </a:solidFill>
              </a:rPr>
              <a:t>Types</a:t>
            </a:r>
            <a:endParaRPr sz="4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88306" y="895776"/>
            <a:ext cx="10317894" cy="1565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71" lvl="1" indent="-260336">
              <a:lnSpc>
                <a:spcPts val="3376"/>
              </a:lnSpc>
              <a:buFont typeface="Arial"/>
              <a:buChar char="•"/>
            </a:pPr>
            <a:r>
              <a:rPr lang="en-US" sz="2000" b="1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Position Sticky</a:t>
            </a:r>
          </a:p>
          <a:p>
            <a:pPr>
              <a:lnSpc>
                <a:spcPts val="3003"/>
              </a:lnSpc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 is positioned based on the user's scroll position.</a:t>
            </a:r>
          </a:p>
          <a:p>
            <a:pPr>
              <a:lnSpc>
                <a:spcPts val="3003"/>
              </a:lnSpc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It is positioned relative until a given offset position is met in the viewport - then it "sticks" in place (like </a:t>
            </a:r>
            <a:r>
              <a:rPr lang="en-US" sz="2000" dirty="0" err="1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position:fixed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306" y="2751208"/>
            <a:ext cx="6775593" cy="394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parent{ </a:t>
            </a:r>
          </a:p>
          <a:p>
            <a:pPr>
              <a:lnSpc>
                <a:spcPts val="306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background-color: </a:t>
            </a:r>
            <a:r>
              <a:rPr lang="en-US" sz="2000" dirty="0" err="1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skyblue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;</a:t>
            </a:r>
          </a:p>
          <a:p>
            <a:pPr>
              <a:lnSpc>
                <a:spcPts val="306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height:200px;  width:200px;</a:t>
            </a:r>
          </a:p>
          <a:p>
            <a:pPr>
              <a:lnSpc>
                <a:spcPts val="306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padding: 10px; }</a:t>
            </a:r>
          </a:p>
          <a:p>
            <a:pPr>
              <a:lnSpc>
                <a:spcPts val="306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.parent div {height : 50px;}</a:t>
            </a:r>
          </a:p>
          <a:p>
            <a:pPr>
              <a:lnSpc>
                <a:spcPts val="306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.one{background-color: tomato;}</a:t>
            </a:r>
          </a:p>
          <a:p>
            <a:pPr>
              <a:lnSpc>
                <a:spcPts val="306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.two{ background-color: gold;</a:t>
            </a:r>
          </a:p>
          <a:p>
            <a:pPr>
              <a:lnSpc>
                <a:spcPts val="306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 </a:t>
            </a:r>
            <a:r>
              <a:rPr lang="en-US" sz="2000" dirty="0" err="1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position:sticky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;  bottom:0; top:0; }</a:t>
            </a:r>
          </a:p>
          <a:p>
            <a:pPr>
              <a:lnSpc>
                <a:spcPts val="306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.three{background-color: </a:t>
            </a:r>
            <a:r>
              <a:rPr lang="en-US" sz="2000" dirty="0" err="1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darkviolet</a:t>
            </a:r>
            <a:r>
              <a:rPr lang="en-US" sz="2000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;}</a:t>
            </a:r>
          </a:p>
          <a:p>
            <a:pPr>
              <a:lnSpc>
                <a:spcPts val="3060"/>
              </a:lnSpc>
              <a:spcBef>
                <a:spcPct val="0"/>
              </a:spcBef>
            </a:pPr>
            <a:endParaRPr lang="en-US" sz="2185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C70A138-0609-FBC2-9AE3-DE0FFB1AB666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Positions </a:t>
            </a:r>
          </a:p>
        </p:txBody>
      </p:sp>
    </p:spTree>
    <p:extLst>
      <p:ext uri="{BB962C8B-B14F-4D97-AF65-F5344CB8AC3E}">
        <p14:creationId xmlns:p14="http://schemas.microsoft.com/office/powerpoint/2010/main" val="40115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2032695" y="1494414"/>
            <a:ext cx="2737220" cy="4677786"/>
          </a:xfrm>
          <a:custGeom>
            <a:avLst/>
            <a:gdLst/>
            <a:ahLst/>
            <a:cxnLst/>
            <a:rect l="l" t="t" r="r" b="b"/>
            <a:pathLst>
              <a:path w="4105830" h="7016679">
                <a:moveTo>
                  <a:pt x="0" y="0"/>
                </a:moveTo>
                <a:lnTo>
                  <a:pt x="4105830" y="0"/>
                </a:lnTo>
                <a:lnTo>
                  <a:pt x="4105830" y="7016679"/>
                </a:lnTo>
                <a:lnTo>
                  <a:pt x="0" y="7016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769915" y="2986546"/>
            <a:ext cx="6376047" cy="2446365"/>
          </a:xfrm>
          <a:custGeom>
            <a:avLst/>
            <a:gdLst/>
            <a:ahLst/>
            <a:cxnLst/>
            <a:rect l="l" t="t" r="r" b="b"/>
            <a:pathLst>
              <a:path w="9564071" h="3669548">
                <a:moveTo>
                  <a:pt x="0" y="0"/>
                </a:moveTo>
                <a:lnTo>
                  <a:pt x="9564071" y="0"/>
                </a:lnTo>
                <a:lnTo>
                  <a:pt x="9564071" y="3669548"/>
                </a:lnTo>
                <a:lnTo>
                  <a:pt x="0" y="366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88306" y="895776"/>
            <a:ext cx="9788188" cy="80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71" lvl="1" indent="-260336">
              <a:lnSpc>
                <a:spcPts val="3376"/>
              </a:lnSpc>
              <a:buFont typeface="Arial"/>
              <a:buChar char="•"/>
            </a:pPr>
            <a:r>
              <a:rPr lang="en-US" sz="2000" b="1" dirty="0">
                <a:solidFill>
                  <a:srgbClr val="0051A7"/>
                </a:solidFill>
                <a:latin typeface="Open Sans"/>
                <a:ea typeface="Open Sans"/>
                <a:cs typeface="Somar Sans" panose="00000500000000000000"/>
                <a:sym typeface="Open Sans"/>
              </a:rPr>
              <a:t>Position Sticky</a:t>
            </a:r>
          </a:p>
          <a:p>
            <a:pPr>
              <a:lnSpc>
                <a:spcPts val="3003"/>
              </a:lnSpc>
            </a:pPr>
            <a:endParaRPr lang="en-US" sz="241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0D7AC1E-ADF0-6751-04B4-2C4B75F94E58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Positions </a:t>
            </a:r>
          </a:p>
        </p:txBody>
      </p:sp>
    </p:spTree>
    <p:extLst>
      <p:ext uri="{BB962C8B-B14F-4D97-AF65-F5344CB8AC3E}">
        <p14:creationId xmlns:p14="http://schemas.microsoft.com/office/powerpoint/2010/main" val="1680219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50132-AE0D-D967-3434-6F12FE56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D541D-7088-40B6-2F95-955DFC9E173A}"/>
              </a:ext>
            </a:extLst>
          </p:cNvPr>
          <p:cNvSpPr txBox="1"/>
          <p:nvPr/>
        </p:nvSpPr>
        <p:spPr>
          <a:xfrm>
            <a:off x="610102" y="610136"/>
            <a:ext cx="904659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GB" sz="2000" dirty="0">
                <a:solidFill>
                  <a:srgbClr val="0051A7"/>
                </a:solidFill>
              </a:rPr>
              <a:t>&lt;div class="container"&gt;</a:t>
            </a:r>
          </a:p>
          <a:p>
            <a:pPr>
              <a:buClr>
                <a:schemeClr val="accent1"/>
              </a:buClr>
            </a:pPr>
            <a:r>
              <a:rPr lang="en-GB" sz="2000" dirty="0">
                <a:solidFill>
                  <a:srgbClr val="0051A7"/>
                </a:solidFill>
              </a:rPr>
              <a:t>  &lt;div class="black-box"&gt;Black box (z-index: 1)&lt;/div&gt;</a:t>
            </a:r>
          </a:p>
          <a:p>
            <a:pPr>
              <a:buClr>
                <a:schemeClr val="accent1"/>
              </a:buClr>
            </a:pPr>
            <a:r>
              <a:rPr lang="en-GB" sz="2000" dirty="0">
                <a:solidFill>
                  <a:srgbClr val="0051A7"/>
                </a:solidFill>
              </a:rPr>
              <a:t>  &lt;div class="</a:t>
            </a:r>
            <a:r>
              <a:rPr lang="en-GB" sz="2000" dirty="0" err="1">
                <a:solidFill>
                  <a:srgbClr val="0051A7"/>
                </a:solidFill>
              </a:rPr>
              <a:t>gray</a:t>
            </a:r>
            <a:r>
              <a:rPr lang="en-GB" sz="2000" dirty="0">
                <a:solidFill>
                  <a:srgbClr val="0051A7"/>
                </a:solidFill>
              </a:rPr>
              <a:t>-box"&gt;Gray box (z-index: 3)&lt;/div&gt;</a:t>
            </a:r>
          </a:p>
          <a:p>
            <a:pPr>
              <a:buClr>
                <a:schemeClr val="accent1"/>
              </a:buClr>
            </a:pPr>
            <a:r>
              <a:rPr lang="en-GB" sz="2000" dirty="0">
                <a:solidFill>
                  <a:srgbClr val="0051A7"/>
                </a:solidFill>
              </a:rPr>
              <a:t>  &lt;div class="green-box"&gt;Green box (z-index: 2)&lt;/div&gt;</a:t>
            </a:r>
          </a:p>
          <a:p>
            <a:pPr>
              <a:buClr>
                <a:schemeClr val="accent1"/>
              </a:buClr>
            </a:pPr>
            <a:r>
              <a:rPr lang="en-GB" sz="2000" dirty="0">
                <a:solidFill>
                  <a:srgbClr val="0051A7"/>
                </a:solidFill>
              </a:rPr>
              <a:t>&lt;/div&gt;</a:t>
            </a:r>
          </a:p>
          <a:p>
            <a:pPr>
              <a:buClr>
                <a:schemeClr val="accent1"/>
              </a:buClr>
            </a:pPr>
            <a:endParaRPr lang="en-GB" sz="2000" dirty="0">
              <a:solidFill>
                <a:srgbClr val="0051A7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.container { position: relative;}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.black-box {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position: relative; z-index: 1;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border: 2px solid black;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height: 100px;  margin: 30px;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}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.gray-box {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position: absolute;  z-index: 3; 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background: </a:t>
            </a:r>
            <a:r>
              <a:rPr lang="en-US" sz="2000" dirty="0" err="1">
                <a:solidFill>
                  <a:srgbClr val="0051A7"/>
                </a:solidFill>
              </a:rPr>
              <a:t>lightgray</a:t>
            </a:r>
            <a:r>
              <a:rPr lang="en-US" sz="2000" dirty="0">
                <a:solidFill>
                  <a:srgbClr val="0051A7"/>
                </a:solidFill>
              </a:rPr>
              <a:t>;  height: 60px;  width: 70%;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left: 50px; top: 50px; }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.green-box {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position: absolute; z-index: 2; 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background: </a:t>
            </a:r>
            <a:r>
              <a:rPr lang="en-US" sz="2000" dirty="0" err="1">
                <a:solidFill>
                  <a:srgbClr val="0051A7"/>
                </a:solidFill>
              </a:rPr>
              <a:t>lightgreen</a:t>
            </a:r>
            <a:r>
              <a:rPr lang="en-US" sz="2000" dirty="0">
                <a:solidFill>
                  <a:srgbClr val="0051A7"/>
                </a:solidFill>
              </a:rPr>
              <a:t>; width: 35%;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0051A7"/>
                </a:solidFill>
              </a:rPr>
              <a:t>  left: 270px;  top: -15px;  height: 100px; }</a:t>
            </a:r>
            <a:endParaRPr lang="en-GB" sz="2000" dirty="0">
              <a:solidFill>
                <a:srgbClr val="0051A7"/>
              </a:solidFill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C143783E-0BD1-5220-EDC6-39BA5D857C43}"/>
              </a:ext>
            </a:extLst>
          </p:cNvPr>
          <p:cNvSpPr txBox="1"/>
          <p:nvPr/>
        </p:nvSpPr>
        <p:spPr>
          <a:xfrm>
            <a:off x="1276708" y="-38501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Z-Index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134D1-065A-AA1F-C670-976AFD485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714" y="2675823"/>
            <a:ext cx="6591243" cy="175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63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5111479" y="5235778"/>
            <a:ext cx="6754959" cy="1300118"/>
          </a:xfrm>
          <a:custGeom>
            <a:avLst/>
            <a:gdLst/>
            <a:ahLst/>
            <a:cxnLst/>
            <a:rect l="l" t="t" r="r" b="b"/>
            <a:pathLst>
              <a:path w="10132439" h="1950177">
                <a:moveTo>
                  <a:pt x="0" y="0"/>
                </a:moveTo>
                <a:lnTo>
                  <a:pt x="10132439" y="0"/>
                </a:lnTo>
                <a:lnTo>
                  <a:pt x="10132439" y="1950176"/>
                </a:lnTo>
                <a:lnTo>
                  <a:pt x="0" y="1950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Display Elements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306" y="895776"/>
            <a:ext cx="10317894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71" lvl="1" indent="-260336">
              <a:lnSpc>
                <a:spcPts val="3376"/>
              </a:lnSpc>
              <a:buFont typeface="Arial"/>
              <a:buChar char="•"/>
            </a:pPr>
            <a:r>
              <a:rPr lang="en-US" sz="2000" b="1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Display none</a:t>
            </a:r>
          </a:p>
          <a:p>
            <a:pPr>
              <a:lnSpc>
                <a:spcPts val="3003"/>
              </a:lnSpc>
            </a:pPr>
            <a:r>
              <a:rPr lang="en-US" sz="214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is commonly used with JavaScript to hide and show elements without deleting and recreating them.</a:t>
            </a:r>
            <a:endParaRPr lang="en-US" sz="2145" dirty="0">
              <a:solidFill>
                <a:srgbClr val="0051A7"/>
              </a:solidFill>
              <a:latin typeface="Somar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46038" y="2370997"/>
            <a:ext cx="9780851" cy="3566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&lt;style&gt;</a:t>
            </a:r>
          </a:p>
          <a:p>
            <a:pPr>
              <a:lnSpc>
                <a:spcPts val="279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h1.hidden {</a:t>
            </a:r>
          </a:p>
          <a:p>
            <a:pPr>
              <a:lnSpc>
                <a:spcPts val="279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display: none;</a:t>
            </a:r>
          </a:p>
          <a:p>
            <a:pPr>
              <a:lnSpc>
                <a:spcPts val="279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}</a:t>
            </a:r>
          </a:p>
          <a:p>
            <a:pPr>
              <a:lnSpc>
                <a:spcPts val="279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&lt;/style&gt;</a:t>
            </a:r>
          </a:p>
          <a:p>
            <a:pPr>
              <a:lnSpc>
                <a:spcPts val="279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&lt;h1&gt;This is a visible heading&lt;/h1&gt;</a:t>
            </a:r>
          </a:p>
          <a:p>
            <a:pPr>
              <a:lnSpc>
                <a:spcPts val="279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&lt;h1 class="hidden"&gt;This is a hidden heading&lt;/h1&gt;</a:t>
            </a:r>
          </a:p>
          <a:p>
            <a:pPr>
              <a:lnSpc>
                <a:spcPts val="2790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&lt;p&gt;Notice that the h1 element with display: none; does not take up any space.&lt;/p&gt;</a:t>
            </a:r>
          </a:p>
          <a:p>
            <a:pPr>
              <a:lnSpc>
                <a:spcPts val="2790"/>
              </a:lnSpc>
              <a:spcBef>
                <a:spcPct val="0"/>
              </a:spcBef>
            </a:pPr>
            <a:endParaRPr lang="en-US" sz="199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2790"/>
              </a:lnSpc>
              <a:spcBef>
                <a:spcPct val="0"/>
              </a:spcBef>
            </a:pPr>
            <a:endParaRPr lang="en-US" sz="199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11829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46038" y="2216200"/>
            <a:ext cx="9339249" cy="378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&lt;style&gt;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li {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display: inline;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}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&lt;/style&gt;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&lt;ul&gt;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&lt;li&gt;&lt;a 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href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="/html/default.asp" target="_blank"&gt;HTML&lt;/a&gt;&lt;/li&gt;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&lt;li&gt;&lt;a 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href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="/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css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/default.asp" target="_blank"&gt;CSS&lt;/a&gt;&lt;/li&gt;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&lt;li&gt;&lt;a 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href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="/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js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/default.asp" target="_blank"&gt;JavaScript&lt;/a&gt;&lt;/li&gt;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&lt;/ul&gt;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endParaRPr lang="en-US" sz="190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715663" y="5323335"/>
            <a:ext cx="5985403" cy="1212560"/>
          </a:xfrm>
          <a:custGeom>
            <a:avLst/>
            <a:gdLst/>
            <a:ahLst/>
            <a:cxnLst/>
            <a:rect l="l" t="t" r="r" b="b"/>
            <a:pathLst>
              <a:path w="8978104" h="1818840">
                <a:moveTo>
                  <a:pt x="0" y="0"/>
                </a:moveTo>
                <a:lnTo>
                  <a:pt x="8978104" y="0"/>
                </a:lnTo>
                <a:lnTo>
                  <a:pt x="8978104" y="1818840"/>
                </a:lnTo>
                <a:lnTo>
                  <a:pt x="0" y="1818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Display Elements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8306" y="895776"/>
            <a:ext cx="10317894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71" lvl="1" indent="-260336">
              <a:lnSpc>
                <a:spcPts val="3376"/>
              </a:lnSpc>
              <a:buFont typeface="Arial"/>
              <a:buChar char="•"/>
            </a:pPr>
            <a:r>
              <a:rPr lang="en-US" sz="2000" b="1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Display inline</a:t>
            </a:r>
          </a:p>
          <a:p>
            <a:pPr>
              <a:lnSpc>
                <a:spcPts val="3003"/>
              </a:lnSpc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Changing an inline element to a block element, or vice versa, can be useful for making the page look a specific way</a:t>
            </a:r>
          </a:p>
        </p:txBody>
      </p:sp>
    </p:spTree>
    <p:extLst>
      <p:ext uri="{BB962C8B-B14F-4D97-AF65-F5344CB8AC3E}">
        <p14:creationId xmlns:p14="http://schemas.microsoft.com/office/powerpoint/2010/main" val="195010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188306" y="1600650"/>
            <a:ext cx="9339249" cy="378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&lt;style&gt;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a {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  display: block;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}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&lt;/style&gt;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endParaRPr lang="en-US" sz="2000" dirty="0">
              <a:solidFill>
                <a:srgbClr val="0051A7"/>
              </a:solidFill>
              <a:latin typeface="Somar Sans"/>
              <a:ea typeface="Open Sans"/>
              <a:cs typeface="Open Sans"/>
              <a:sym typeface="Open Sans"/>
            </a:endParaRP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&lt;a 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href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="/html/default.asp" target="_blank"&gt;HTML&lt;/a&gt;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&lt;a 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href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="/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css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/default.asp" target="_blank"&gt;CSS&lt;/a&gt;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&lt;a 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href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="/</a:t>
            </a:r>
            <a:r>
              <a:rPr lang="en-US" sz="2000" dirty="0" err="1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js</a:t>
            </a:r>
            <a:r>
              <a:rPr lang="en-US" sz="2000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/default.asp" target="_blank"&gt;JavaScript&lt;/a&gt;</a:t>
            </a:r>
          </a:p>
          <a:p>
            <a:pPr>
              <a:lnSpc>
                <a:spcPts val="2664"/>
              </a:lnSpc>
              <a:spcBef>
                <a:spcPct val="0"/>
              </a:spcBef>
            </a:pPr>
            <a:endParaRPr lang="en-US" sz="2000" dirty="0">
              <a:solidFill>
                <a:srgbClr val="0051A7"/>
              </a:solidFill>
              <a:latin typeface="Somar Sans"/>
              <a:ea typeface="Open Sans"/>
              <a:cs typeface="Open Sans"/>
              <a:sym typeface="Open Sans"/>
            </a:endParaRPr>
          </a:p>
          <a:p>
            <a:pPr>
              <a:lnSpc>
                <a:spcPts val="2664"/>
              </a:lnSpc>
              <a:spcBef>
                <a:spcPct val="0"/>
              </a:spcBef>
            </a:pPr>
            <a:endParaRPr lang="en-US" sz="190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7815768" y="3959276"/>
            <a:ext cx="3690433" cy="2532650"/>
          </a:xfrm>
          <a:custGeom>
            <a:avLst/>
            <a:gdLst/>
            <a:ahLst/>
            <a:cxnLst/>
            <a:rect l="l" t="t" r="r" b="b"/>
            <a:pathLst>
              <a:path w="5535649" h="3798975">
                <a:moveTo>
                  <a:pt x="0" y="0"/>
                </a:moveTo>
                <a:lnTo>
                  <a:pt x="5535649" y="0"/>
                </a:lnTo>
                <a:lnTo>
                  <a:pt x="5535649" y="3798975"/>
                </a:lnTo>
                <a:lnTo>
                  <a:pt x="0" y="3798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- Display Elements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8306" y="895776"/>
            <a:ext cx="10317894" cy="40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71" lvl="1" indent="-260336">
              <a:lnSpc>
                <a:spcPts val="3376"/>
              </a:lnSpc>
              <a:buFont typeface="Arial"/>
              <a:buChar char="•"/>
            </a:pPr>
            <a:r>
              <a:rPr lang="en-US" sz="2000" b="1" dirty="0">
                <a:solidFill>
                  <a:srgbClr val="0051A7"/>
                </a:solidFill>
                <a:latin typeface="Somar Sans"/>
                <a:ea typeface="Open Sans"/>
                <a:cs typeface="Open Sans"/>
                <a:sym typeface="Open Sans"/>
              </a:rPr>
              <a:t>Display block</a:t>
            </a:r>
          </a:p>
        </p:txBody>
      </p:sp>
    </p:spTree>
    <p:extLst>
      <p:ext uri="{BB962C8B-B14F-4D97-AF65-F5344CB8AC3E}">
        <p14:creationId xmlns:p14="http://schemas.microsoft.com/office/powerpoint/2010/main" val="3734441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876300" y="1098234"/>
            <a:ext cx="10791825" cy="397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Flexbox is a one-dimensional layout system used to align and distribute space among items in a container.</a:t>
            </a:r>
          </a:p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why we use it: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Easier alignment (center elements vertically &amp; horizontally).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Responsive layouts without float or positioning tricks.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 flexbox always consists of:</a:t>
            </a:r>
            <a:endParaRPr lang="en-GB" sz="24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 Flex Container : The parent (container) element, where the display property is set to flex or inline-flex</a:t>
            </a:r>
            <a:endParaRPr lang="en-GB" sz="24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One or more Flex Items : The direct children of the flex container automatically becomes flex items</a:t>
            </a:r>
            <a:endParaRPr lang="en-US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CSS- Flex box </a:t>
            </a:r>
            <a:endParaRPr lang="en-US" sz="4632" b="1" dirty="0">
              <a:solidFill>
                <a:schemeClr val="tx2"/>
              </a:solidFill>
              <a:latin typeface="Somar Sans"/>
              <a:ea typeface="Century Gothic Paneuropean Bold"/>
              <a:cs typeface="Century Gothic Paneuropean Bold"/>
              <a:sym typeface="Century Gothic Paneuropean Bold"/>
            </a:endParaRPr>
          </a:p>
        </p:txBody>
      </p:sp>
    </p:spTree>
    <p:extLst>
      <p:ext uri="{BB962C8B-B14F-4D97-AF65-F5344CB8AC3E}">
        <p14:creationId xmlns:p14="http://schemas.microsoft.com/office/powerpoint/2010/main" val="4136479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– Flex box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4E102CD8-35F5-3669-A9E4-4E83F85A45B3}"/>
              </a:ext>
            </a:extLst>
          </p:cNvPr>
          <p:cNvSpPr txBox="1"/>
          <p:nvPr/>
        </p:nvSpPr>
        <p:spPr>
          <a:xfrm>
            <a:off x="876298" y="1012509"/>
            <a:ext cx="3743325" cy="4428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{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display: flex;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DodgerBlue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; 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div {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#f1f1f1;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margin: 10px;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padding: 20px;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font-size: 24px; 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A83CBBBD-749E-0814-93B2-9B733D6157F2}"/>
              </a:ext>
            </a:extLst>
          </p:cNvPr>
          <p:cNvSpPr txBox="1"/>
          <p:nvPr/>
        </p:nvSpPr>
        <p:spPr>
          <a:xfrm>
            <a:off x="5700714" y="1012509"/>
            <a:ext cx="3743325" cy="263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&lt;h1&gt;Create a Flex Container&lt;/h1&gt;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 class="container"&gt;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&lt;div&gt;Item 1&lt;/div&gt;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&lt;div&gt;Item 2&lt;/div&gt;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&lt;div&gt;Item 3&lt;/div&gt;  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&lt;/div&gt;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9C4121-FF43-E5FE-25B2-D03B22C6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3" y="4771095"/>
            <a:ext cx="89249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70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FEBB-C3E7-0C3B-083A-951F9568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1DD57A1C-347A-CC2B-94E1-4154350FB43C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–</a:t>
            </a:r>
            <a:r>
              <a:rPr lang="ar-EG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Flex Container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9E89F630-CF7C-4345-C792-5BBAB327A67E}"/>
              </a:ext>
            </a:extLst>
          </p:cNvPr>
          <p:cNvSpPr txBox="1"/>
          <p:nvPr/>
        </p:nvSpPr>
        <p:spPr>
          <a:xfrm>
            <a:off x="876300" y="1098234"/>
            <a:ext cx="11029950" cy="3536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 flex container element can have the following properties:</a:t>
            </a:r>
          </a:p>
          <a:p>
            <a:pPr>
              <a:lnSpc>
                <a:spcPts val="3541"/>
              </a:lnSpc>
            </a:pPr>
            <a:endParaRPr lang="en-GB" sz="2000" b="1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flex-direction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Sets the display-direction of flex items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flex-wrap</a:t>
            </a: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- Specifies whether the flex items should wrap or not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justify-content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Aligns the flex items when they do not use all available space on the main-axis (horizontally)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align-items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Aligns the flex items when they do not use all available space on the cross-axis (vertically)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align-content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Aligns the flex lines when there is extra space in the cross axis and flex items wrap</a:t>
            </a:r>
          </a:p>
        </p:txBody>
      </p:sp>
    </p:spTree>
    <p:extLst>
      <p:ext uri="{BB962C8B-B14F-4D97-AF65-F5344CB8AC3E}">
        <p14:creationId xmlns:p14="http://schemas.microsoft.com/office/powerpoint/2010/main" val="3559560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488D-99CE-983A-F8DF-5DFEA3195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A57EF861-EF4A-5818-B023-A146DECAC389}"/>
              </a:ext>
            </a:extLst>
          </p:cNvPr>
          <p:cNvSpPr txBox="1"/>
          <p:nvPr/>
        </p:nvSpPr>
        <p:spPr>
          <a:xfrm>
            <a:off x="790575" y="174309"/>
            <a:ext cx="11029950" cy="263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flex-direction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Sets the display-direction of flex items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This property can have one of the following </a:t>
            </a: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values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row (default)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column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row-reverse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column-reverse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2DAB5CC3-5F68-C669-0F0B-803C84E27D98}"/>
              </a:ext>
            </a:extLst>
          </p:cNvPr>
          <p:cNvSpPr txBox="1"/>
          <p:nvPr/>
        </p:nvSpPr>
        <p:spPr>
          <a:xfrm>
            <a:off x="1409699" y="2883963"/>
            <a:ext cx="4562475" cy="3974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display: flex;     flex-direction: row;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DodgerBlue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div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#f1f1f1;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100px;   margin: 10px;  padding: 10px;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text-align: center;    font-size: 30px;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81A9C1E9-7C24-34CC-EAD0-94134A227F5E}"/>
              </a:ext>
            </a:extLst>
          </p:cNvPr>
          <p:cNvSpPr txBox="1"/>
          <p:nvPr/>
        </p:nvSpPr>
        <p:spPr>
          <a:xfrm>
            <a:off x="6938962" y="3332803"/>
            <a:ext cx="4276725" cy="3076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&lt;p&gt;flex-direction: row; displays the flex items horizontally (from left to right):&lt;/p&gt;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 class="container"&gt;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&lt;div&gt;1&lt;/div&gt;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&lt;div&gt;2&lt;/div&gt;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&lt;div&gt;3&lt;/div&gt;  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345471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304" y="885061"/>
            <a:ext cx="5433060" cy="34823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55930" indent="-22288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455930" algn="l"/>
                <a:tab pos="456565" algn="l"/>
              </a:tabLst>
            </a:pPr>
            <a:r>
              <a:rPr sz="2050" b="1" dirty="0">
                <a:solidFill>
                  <a:srgbClr val="0051A7"/>
                </a:solidFill>
                <a:latin typeface="Calibri"/>
                <a:cs typeface="Calibri"/>
              </a:rPr>
              <a:t>Element</a:t>
            </a:r>
            <a:r>
              <a:rPr sz="2050" b="1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b="1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endParaRPr sz="2050">
              <a:latin typeface="Calibri"/>
              <a:cs typeface="Calibri"/>
            </a:endParaRPr>
          </a:p>
          <a:p>
            <a:pPr marL="178435">
              <a:lnSpc>
                <a:spcPct val="100000"/>
              </a:lnSpc>
              <a:spcBef>
                <a:spcPts val="395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selects</a:t>
            </a:r>
            <a:r>
              <a:rPr sz="1950" spc="-6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HTML</a:t>
            </a:r>
            <a:r>
              <a:rPr sz="1950" spc="-6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elements</a:t>
            </a:r>
            <a:r>
              <a:rPr sz="1950" spc="-7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based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on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element</a:t>
            </a:r>
            <a:r>
              <a:rPr sz="1950" spc="-7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name.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&lt;style&gt;</a:t>
            </a:r>
            <a:endParaRPr sz="1950">
              <a:latin typeface="Calibri"/>
              <a:cs typeface="Calibri"/>
            </a:endParaRPr>
          </a:p>
          <a:p>
            <a:pPr marL="346075" marR="3317875" indent="-334010">
              <a:lnSpc>
                <a:spcPts val="2700"/>
              </a:lnSpc>
              <a:spcBef>
                <a:spcPts val="150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p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r>
              <a:rPr sz="195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text-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align: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 center;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color:</a:t>
            </a:r>
            <a:r>
              <a:rPr sz="1950" spc="-7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red;</a:t>
            </a:r>
            <a:r>
              <a:rPr sz="1950" spc="-8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&lt;/style&gt;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&lt;p&gt;Every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paragraph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will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be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affected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by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style.&lt;/p&gt;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&lt;p&gt;And</a:t>
            </a:r>
            <a:r>
              <a:rPr sz="1950" spc="-10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me!&lt;/p&gt;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2728" y="4734952"/>
            <a:ext cx="5894832" cy="13762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9295" y="143382"/>
            <a:ext cx="61934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chemeClr val="tx2"/>
                </a:solidFill>
              </a:rPr>
              <a:t>CSS</a:t>
            </a:r>
            <a:r>
              <a:rPr sz="4000" spc="-95" dirty="0">
                <a:solidFill>
                  <a:schemeClr val="tx2"/>
                </a:solidFill>
              </a:rPr>
              <a:t> </a:t>
            </a:r>
            <a:r>
              <a:rPr sz="4000" dirty="0">
                <a:solidFill>
                  <a:schemeClr val="tx2"/>
                </a:solidFill>
              </a:rPr>
              <a:t>-</a:t>
            </a:r>
            <a:r>
              <a:rPr sz="4000" spc="-95" dirty="0">
                <a:solidFill>
                  <a:schemeClr val="tx2"/>
                </a:solidFill>
              </a:rPr>
              <a:t> </a:t>
            </a:r>
            <a:r>
              <a:rPr sz="4000" dirty="0">
                <a:solidFill>
                  <a:schemeClr val="tx2"/>
                </a:solidFill>
              </a:rPr>
              <a:t>Selector</a:t>
            </a:r>
            <a:r>
              <a:rPr sz="4000" spc="-85" dirty="0">
                <a:solidFill>
                  <a:schemeClr val="tx2"/>
                </a:solidFill>
              </a:rPr>
              <a:t> </a:t>
            </a:r>
            <a:r>
              <a:rPr sz="4000" spc="-10" dirty="0">
                <a:solidFill>
                  <a:schemeClr val="tx2"/>
                </a:solidFill>
              </a:rPr>
              <a:t>Types</a:t>
            </a:r>
            <a:endParaRPr sz="4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1152A-4C24-7F8C-95DF-8FEC8F36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DB5F15C5-E3AE-15AA-99B4-7ECEF5D52901}"/>
              </a:ext>
            </a:extLst>
          </p:cNvPr>
          <p:cNvSpPr txBox="1"/>
          <p:nvPr/>
        </p:nvSpPr>
        <p:spPr>
          <a:xfrm>
            <a:off x="790575" y="174309"/>
            <a:ext cx="11029950" cy="263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flex-wrap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property specifies whether the flex items should wrap or not, if there is not enough room for them on one flex line.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This property can have one of the following </a:t>
            </a: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values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nowrap (default)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wrap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wrap-reverse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0AE7D84F-D6A3-6BD2-4B9F-0D609062DF8A}"/>
              </a:ext>
            </a:extLst>
          </p:cNvPr>
          <p:cNvSpPr txBox="1"/>
          <p:nvPr/>
        </p:nvSpPr>
        <p:spPr>
          <a:xfrm>
            <a:off x="1409699" y="2807722"/>
            <a:ext cx="4562475" cy="3974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display: flex;    flex-wrap: nowrap;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DodgerBlue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; 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div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#f1f1f1;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100px;   margin: 10px; padding: 10px;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text-align: center;  font-size: 30px;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F98BE78B-2235-BC43-2C22-FD85E876EC20}"/>
              </a:ext>
            </a:extLst>
          </p:cNvPr>
          <p:cNvSpPr txBox="1"/>
          <p:nvPr/>
        </p:nvSpPr>
        <p:spPr>
          <a:xfrm>
            <a:off x="6938962" y="3332803"/>
            <a:ext cx="4276725" cy="3076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 class="container"&gt;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&lt;div&gt;1&lt;/div&gt;  &lt;div&gt;2&lt;/div&gt;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&lt;div&gt;3&lt;/div&gt;  &lt;div&gt;4&lt;/div&gt;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&lt;div&gt;5&lt;/div&gt;  &lt;div&gt;6&lt;/div&gt;  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&lt;div&gt;7&lt;/div&gt;  &lt;div&gt;8&lt;/div&gt;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&lt;div&gt;9&lt;/div&gt;  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408782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7D270-B2D3-C75C-9BAA-1D24D7955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4D164FCE-E06A-7A2A-029B-D2E9D56C56F3}"/>
              </a:ext>
            </a:extLst>
          </p:cNvPr>
          <p:cNvSpPr txBox="1"/>
          <p:nvPr/>
        </p:nvSpPr>
        <p:spPr>
          <a:xfrm>
            <a:off x="790575" y="174309"/>
            <a:ext cx="11029950" cy="397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justify-content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 is used to align the flex items when they do not use all available space on the main-axis (horizontally).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This property can have one of the following </a:t>
            </a: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values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center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flex-start (default)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flex-end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space-around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space-between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space-evenly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EC4E1BA6-54E4-650A-4763-778228591218}"/>
              </a:ext>
            </a:extLst>
          </p:cNvPr>
          <p:cNvSpPr txBox="1"/>
          <p:nvPr/>
        </p:nvSpPr>
        <p:spPr>
          <a:xfrm>
            <a:off x="3381375" y="2878065"/>
            <a:ext cx="4591051" cy="397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display: flex; justify-content: center;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DodgerBlue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; 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div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#f1f1f1;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100px;   margin: 10px;   padding: 10px;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text-align: center;  font-size: 30px;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38B5CB05-844C-45AE-FB5B-9CDC5E2645F1}"/>
              </a:ext>
            </a:extLst>
          </p:cNvPr>
          <p:cNvSpPr txBox="1"/>
          <p:nvPr/>
        </p:nvSpPr>
        <p:spPr>
          <a:xfrm>
            <a:off x="8548687" y="3429000"/>
            <a:ext cx="3071813" cy="2178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 class="container"&gt;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&lt;div&gt;1&lt;/div&gt;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&lt;div&gt;2&lt;/div&gt;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&lt;div&gt;3&lt;/div&gt;  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676334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7FDC6-FB2C-057A-BCBE-BD32576C2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35D08238-161F-124E-7162-ACDD42208092}"/>
              </a:ext>
            </a:extLst>
          </p:cNvPr>
          <p:cNvSpPr txBox="1"/>
          <p:nvPr/>
        </p:nvSpPr>
        <p:spPr>
          <a:xfrm>
            <a:off x="790575" y="174309"/>
            <a:ext cx="11029950" cy="353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align-items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is used to align the flex items when they do not use all available space on the cross-axis (vertically).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This property can have one of the following </a:t>
            </a: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values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center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flex-start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flex-end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stretch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normal (default)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FAD64498-7CDC-EDEA-7CE7-63DF6EDBE979}"/>
              </a:ext>
            </a:extLst>
          </p:cNvPr>
          <p:cNvSpPr txBox="1"/>
          <p:nvPr/>
        </p:nvSpPr>
        <p:spPr>
          <a:xfrm>
            <a:off x="3381375" y="2878065"/>
            <a:ext cx="4591051" cy="3974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display: flex;  height: 200px; align-items: center;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DodgerBlue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; 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div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#f1f1f1;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100px;   margin: 10px;   padding: 10px;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text-align: center;  font-size: 30px;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3139D14A-B49A-B71D-58E4-651A357F8DDE}"/>
              </a:ext>
            </a:extLst>
          </p:cNvPr>
          <p:cNvSpPr txBox="1"/>
          <p:nvPr/>
        </p:nvSpPr>
        <p:spPr>
          <a:xfrm>
            <a:off x="8548687" y="3429000"/>
            <a:ext cx="3071813" cy="2178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 class="container"&gt;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&lt;div&gt;1&lt;/div&gt;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&lt;div&gt;2&lt;/div&gt;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&lt;div&gt;3&lt;/div&gt;  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677542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F585F-8324-6B29-2E6B-7336C4EA6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21E005C5-E827-E8AA-4752-9F929AB3658E}"/>
              </a:ext>
            </a:extLst>
          </p:cNvPr>
          <p:cNvSpPr txBox="1"/>
          <p:nvPr/>
        </p:nvSpPr>
        <p:spPr>
          <a:xfrm>
            <a:off x="790575" y="174309"/>
            <a:ext cx="11029950" cy="397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align-content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is similar to align-items, but instead of aligning the flex items, it aligns the flex lines.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This property can have one of the following </a:t>
            </a: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values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center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stretch (default)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flex-start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flex-end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space-around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space-between</a:t>
            </a: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space-evenly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954F66AD-E8DD-20C6-DC3E-8E9FA7D04EE9}"/>
              </a:ext>
            </a:extLst>
          </p:cNvPr>
          <p:cNvSpPr txBox="1"/>
          <p:nvPr/>
        </p:nvSpPr>
        <p:spPr>
          <a:xfrm>
            <a:off x="3390900" y="3158495"/>
            <a:ext cx="4591051" cy="3525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display: flex;  height: 400px;  flex-wrap: wrap;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align-content: center;  overflow: scroll;  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DodgerBlue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div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#f1f1f1;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100px;   margin: 10px;   padding: 10px;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text-align: center;  font-size: 30px; }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13898B7E-FC64-570A-FDA7-A3B83AA58FCB}"/>
              </a:ext>
            </a:extLst>
          </p:cNvPr>
          <p:cNvSpPr txBox="1"/>
          <p:nvPr/>
        </p:nvSpPr>
        <p:spPr>
          <a:xfrm>
            <a:off x="8548687" y="3429000"/>
            <a:ext cx="3071813" cy="2178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 class="container"&gt;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&lt;div&gt;1&lt;/div&gt;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&lt;div&gt;2&lt;/div&gt;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&lt;div&gt;3&lt;/div&gt;  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250592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1C2B-3300-831A-C31C-F7ACB1333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5ADC8C49-90A5-4E34-C70E-10DCD01383C7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–</a:t>
            </a:r>
            <a:r>
              <a:rPr lang="ar-EG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Flex Items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6D8EEA77-968B-F0C0-4D48-A1DF5A41F2CA}"/>
              </a:ext>
            </a:extLst>
          </p:cNvPr>
          <p:cNvSpPr txBox="1"/>
          <p:nvPr/>
        </p:nvSpPr>
        <p:spPr>
          <a:xfrm>
            <a:off x="876300" y="1098234"/>
            <a:ext cx="11029950" cy="219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 flex items can have the following properties:</a:t>
            </a:r>
          </a:p>
          <a:p>
            <a:pPr>
              <a:lnSpc>
                <a:spcPts val="3541"/>
              </a:lnSpc>
            </a:pPr>
            <a:endParaRPr lang="en-GB" sz="2000" b="1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order -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Specifies the display order of the flex items inside the flex container</a:t>
            </a:r>
            <a:endParaRPr lang="en-GB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flex-grow -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Specifies how much a flex item will grow relative to the rest of the flex items</a:t>
            </a:r>
            <a:endParaRPr lang="en-GB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align-self -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Specifies the alignment for the flex item inside the flex container</a:t>
            </a:r>
          </a:p>
        </p:txBody>
      </p:sp>
    </p:spTree>
    <p:extLst>
      <p:ext uri="{BB962C8B-B14F-4D97-AF65-F5344CB8AC3E}">
        <p14:creationId xmlns:p14="http://schemas.microsoft.com/office/powerpoint/2010/main" val="2854881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A4214-9213-8D6A-B3CE-4B704C15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64E04308-6805-9C8D-BA59-47D52A940E72}"/>
              </a:ext>
            </a:extLst>
          </p:cNvPr>
          <p:cNvSpPr txBox="1"/>
          <p:nvPr/>
        </p:nvSpPr>
        <p:spPr>
          <a:xfrm>
            <a:off x="790575" y="174309"/>
            <a:ext cx="11029950" cy="83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order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the display order of the flex items inside the flex container.</a:t>
            </a:r>
          </a:p>
          <a:p>
            <a:pPr>
              <a:lnSpc>
                <a:spcPts val="3541"/>
              </a:lnSpc>
            </a:pP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22A1170F-7C01-715A-ED91-1896E23D463A}"/>
              </a:ext>
            </a:extLst>
          </p:cNvPr>
          <p:cNvSpPr txBox="1"/>
          <p:nvPr/>
        </p:nvSpPr>
        <p:spPr>
          <a:xfrm>
            <a:off x="962024" y="783759"/>
            <a:ext cx="4591051" cy="576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display: flex;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dodgerblue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div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#f1f1f1;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:#000;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100px;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margin: 10px;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padding: 10px;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text-align: center;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font-size: 30px;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E37E759D-41E4-374F-E70F-691915DEBFC2}"/>
              </a:ext>
            </a:extLst>
          </p:cNvPr>
          <p:cNvSpPr txBox="1"/>
          <p:nvPr/>
        </p:nvSpPr>
        <p:spPr>
          <a:xfrm>
            <a:off x="5662611" y="1526375"/>
            <a:ext cx="3071813" cy="2627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 class="container"&gt;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 style="order: 3"&gt;1&lt;/div&gt;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 style="order: 2"&gt;2&lt;/div&gt;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 style="order: 4"&gt;3&lt;/div&gt; 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 style="order: 1"&gt;4&lt;/div&gt;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&lt;/div&gt;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C96B2-1157-EC31-6DA5-E5FAD3A7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5005387"/>
            <a:ext cx="7086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8EC4E-A0AD-518B-1A79-E5961C37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B14EE33D-5378-432C-DF44-A939B9A73EF9}"/>
              </a:ext>
            </a:extLst>
          </p:cNvPr>
          <p:cNvSpPr txBox="1"/>
          <p:nvPr/>
        </p:nvSpPr>
        <p:spPr>
          <a:xfrm>
            <a:off x="790575" y="174309"/>
            <a:ext cx="11029950" cy="395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flex-grow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 how much a flex item will grow relative to the rest of the flex items.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4AEDF5F8-38E0-8655-0718-CD74894931A9}"/>
              </a:ext>
            </a:extLst>
          </p:cNvPr>
          <p:cNvSpPr txBox="1"/>
          <p:nvPr/>
        </p:nvSpPr>
        <p:spPr>
          <a:xfrm>
            <a:off x="962024" y="783759"/>
            <a:ext cx="4591051" cy="576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display: flex;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dodgerblue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div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#f1f1f1;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:#000;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100px;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margin: 10px;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padding: 10px;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text-align: center;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font-size: 30px;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5A5D2405-78CA-597F-C6E3-E1F7B12D5637}"/>
              </a:ext>
            </a:extLst>
          </p:cNvPr>
          <p:cNvSpPr txBox="1"/>
          <p:nvPr/>
        </p:nvSpPr>
        <p:spPr>
          <a:xfrm>
            <a:off x="5662611" y="1526375"/>
            <a:ext cx="3071813" cy="2178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 class="container"&gt;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 &gt;1&lt;/div&gt;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 style="flex-grow: 1"&gt;2&lt;/div&gt;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 style="flex-grow: 2"&gt;3&lt;/div&gt;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&lt;/div&gt;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7CF3F-5BE9-7431-A203-F0D10791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5" y="5035819"/>
            <a:ext cx="6991350" cy="8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60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ED7FC-CBD9-95D0-9ABD-178D4B44F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36AF0237-DCDF-B8EB-BE30-641B943B8D8C}"/>
              </a:ext>
            </a:extLst>
          </p:cNvPr>
          <p:cNvSpPr txBox="1"/>
          <p:nvPr/>
        </p:nvSpPr>
        <p:spPr>
          <a:xfrm>
            <a:off x="790575" y="174309"/>
            <a:ext cx="11029950" cy="395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align-self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 specifies the alignment for the selected item inside the flexible container.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7A81900F-9EE7-E422-5DF4-584962DCCA27}"/>
              </a:ext>
            </a:extLst>
          </p:cNvPr>
          <p:cNvSpPr txBox="1"/>
          <p:nvPr/>
        </p:nvSpPr>
        <p:spPr>
          <a:xfrm>
            <a:off x="962024" y="783759"/>
            <a:ext cx="4591051" cy="576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display: flex; height: 200px; 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dodgerblue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.container div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#f1f1f1;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:#000;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100px;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margin: 10px;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padding: 10px;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text-align: center;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font-size: 30px;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E9DD6172-70A8-3D76-B414-E90EA3F2BFF3}"/>
              </a:ext>
            </a:extLst>
          </p:cNvPr>
          <p:cNvSpPr txBox="1"/>
          <p:nvPr/>
        </p:nvSpPr>
        <p:spPr>
          <a:xfrm>
            <a:off x="5662611" y="1526375"/>
            <a:ext cx="4700589" cy="2627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 class="container"&gt;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&lt;div&gt;1&lt;/div&gt;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 style="align-self: flex-start"&gt;2&lt;/div&gt;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 style="align-self: center"&gt;3&lt;/div&gt;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&lt;div style="align-self: flex-end"&gt;4&lt;/div&gt;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&lt;/div&gt;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A22F7-FECB-C41A-1825-1A81B6E7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450068"/>
            <a:ext cx="7521541" cy="176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77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46828-65A2-765C-E15F-A1D48779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BF301287-AA40-3AB8-4F66-D339B64265F5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–</a:t>
            </a:r>
            <a:r>
              <a:rPr lang="ar-EG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Grid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8BFFFD4-CCDD-EA3D-8BCD-07090702C82B}"/>
              </a:ext>
            </a:extLst>
          </p:cNvPr>
          <p:cNvSpPr txBox="1"/>
          <p:nvPr/>
        </p:nvSpPr>
        <p:spPr>
          <a:xfrm>
            <a:off x="1188308" y="983934"/>
            <a:ext cx="6326918" cy="173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is a two-dimensional grid-based layout system that, compared to any web layout system of the past, completely changes the way we design user interfaces.</a:t>
            </a:r>
          </a:p>
          <a:p>
            <a:pPr>
              <a:lnSpc>
                <a:spcPts val="3541"/>
              </a:lnSpc>
            </a:pP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3DB54-B041-19CB-DCED-D1C2900CA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950015"/>
            <a:ext cx="3905250" cy="2478985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F647C1BE-E50D-A368-0C03-84572DF7B05F}"/>
              </a:ext>
            </a:extLst>
          </p:cNvPr>
          <p:cNvSpPr txBox="1"/>
          <p:nvPr/>
        </p:nvSpPr>
        <p:spPr>
          <a:xfrm>
            <a:off x="1188308" y="3232672"/>
            <a:ext cx="6326918" cy="389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Difference Between CSS Grid and Flexbox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32197E-7B77-10B4-30AD-C6772872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07" y="3814763"/>
            <a:ext cx="8001684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36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D02A2-9E5F-1204-0468-047769652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6F57E146-0E3E-2556-9D01-E00679876F78}"/>
              </a:ext>
            </a:extLst>
          </p:cNvPr>
          <p:cNvSpPr txBox="1"/>
          <p:nvPr/>
        </p:nvSpPr>
        <p:spPr>
          <a:xfrm>
            <a:off x="790575" y="174309"/>
            <a:ext cx="11029950" cy="395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CSS Grid properties</a:t>
            </a: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918FB10E-EAED-6476-713F-B9299A3C50C6}"/>
              </a:ext>
            </a:extLst>
          </p:cNvPr>
          <p:cNvSpPr txBox="1"/>
          <p:nvPr/>
        </p:nvSpPr>
        <p:spPr>
          <a:xfrm>
            <a:off x="177401" y="1031914"/>
            <a:ext cx="4591051" cy="389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(Grid Container)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5E90ABCA-F10A-1E62-5298-44A4159D29EC}"/>
              </a:ext>
            </a:extLst>
          </p:cNvPr>
          <p:cNvSpPr txBox="1"/>
          <p:nvPr/>
        </p:nvSpPr>
        <p:spPr>
          <a:xfrm>
            <a:off x="1065012" y="1883683"/>
            <a:ext cx="4700589" cy="2641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Display                                </a:t>
            </a:r>
            <a:endParaRPr lang="ar-EG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grid-template-columns</a:t>
            </a:r>
            <a:r>
              <a:rPr lang="ar-EG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       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grid-template-rows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column-gap</a:t>
            </a:r>
            <a:r>
              <a:rPr lang="ar-EG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                             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row-gap                        gap</a:t>
            </a:r>
            <a:endParaRPr lang="ar-EG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justify-content</a:t>
            </a:r>
            <a:r>
              <a:rPr lang="ar-EG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                        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align-content 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grid-template-areas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DF1F9A-984E-12C8-F662-4CC55C2F5470}"/>
              </a:ext>
            </a:extLst>
          </p:cNvPr>
          <p:cNvSpPr/>
          <p:nvPr/>
        </p:nvSpPr>
        <p:spPr>
          <a:xfrm>
            <a:off x="958452" y="907625"/>
            <a:ext cx="3028950" cy="8024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3ACEC5-AA76-1B0B-FB2A-E226C0C73B0D}"/>
              </a:ext>
            </a:extLst>
          </p:cNvPr>
          <p:cNvSpPr/>
          <p:nvPr/>
        </p:nvSpPr>
        <p:spPr>
          <a:xfrm>
            <a:off x="6812755" y="793797"/>
            <a:ext cx="3028950" cy="8024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FAE3626-1DA2-2C57-0EF1-CDE8DA348517}"/>
              </a:ext>
            </a:extLst>
          </p:cNvPr>
          <p:cNvSpPr txBox="1"/>
          <p:nvPr/>
        </p:nvSpPr>
        <p:spPr>
          <a:xfrm>
            <a:off x="5909074" y="933115"/>
            <a:ext cx="4591051" cy="389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(Grid Items)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1FBB3D19-0F1A-259F-D651-ED7B23F8DF2C}"/>
              </a:ext>
            </a:extLst>
          </p:cNvPr>
          <p:cNvSpPr txBox="1"/>
          <p:nvPr/>
        </p:nvSpPr>
        <p:spPr>
          <a:xfrm>
            <a:off x="6305550" y="2081803"/>
            <a:ext cx="4700589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grid-column                                  grid-row</a:t>
            </a:r>
          </a:p>
          <a:p>
            <a:pPr>
              <a:lnSpc>
                <a:spcPts val="3541"/>
              </a:lnSpc>
            </a:pPr>
            <a:r>
              <a:rPr lang="en-GB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grid-area</a:t>
            </a:r>
          </a:p>
        </p:txBody>
      </p:sp>
    </p:spTree>
    <p:extLst>
      <p:ext uri="{BB962C8B-B14F-4D97-AF65-F5344CB8AC3E}">
        <p14:creationId xmlns:p14="http://schemas.microsoft.com/office/powerpoint/2010/main" val="549113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5332" y="90660"/>
            <a:ext cx="9404985" cy="47288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55930" indent="-222885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455930" algn="l"/>
                <a:tab pos="456565" algn="l"/>
              </a:tabLst>
            </a:pPr>
            <a:r>
              <a:rPr sz="2050" b="1" dirty="0">
                <a:solidFill>
                  <a:srgbClr val="0051A7"/>
                </a:solidFill>
                <a:latin typeface="Calibri"/>
                <a:cs typeface="Calibri"/>
              </a:rPr>
              <a:t>id</a:t>
            </a:r>
            <a:r>
              <a:rPr sz="2050" b="1" spc="-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b="1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endParaRPr sz="20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id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r>
              <a:rPr sz="180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uses</a:t>
            </a:r>
            <a:r>
              <a:rPr sz="1800" spc="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id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attribute</a:t>
            </a:r>
            <a:r>
              <a:rPr sz="180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an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HTML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element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select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specific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element.</a:t>
            </a:r>
            <a:endParaRPr sz="1800" dirty="0">
              <a:latin typeface="Calibri"/>
              <a:cs typeface="Calibri"/>
            </a:endParaRPr>
          </a:p>
          <a:p>
            <a:pPr marL="12700" marR="5080">
              <a:lnSpc>
                <a:spcPct val="231100"/>
              </a:lnSpc>
              <a:spcBef>
                <a:spcPts val="15"/>
              </a:spcBef>
            </a:pP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id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an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element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is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unique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within</a:t>
            </a:r>
            <a:r>
              <a:rPr sz="180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page,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so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id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r>
              <a:rPr sz="180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used</a:t>
            </a:r>
            <a:r>
              <a:rPr sz="1800" spc="-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select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one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unique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element! </a:t>
            </a:r>
            <a:r>
              <a:rPr sz="1800" spc="-80" dirty="0">
                <a:solidFill>
                  <a:srgbClr val="0051A7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select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an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element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with</a:t>
            </a:r>
            <a:r>
              <a:rPr sz="180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specific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id,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write</a:t>
            </a:r>
            <a:r>
              <a:rPr sz="180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hash</a:t>
            </a:r>
            <a:r>
              <a:rPr sz="1800" spc="-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(#)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character,</a:t>
            </a:r>
            <a:r>
              <a:rPr sz="180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followed</a:t>
            </a:r>
            <a:r>
              <a:rPr sz="180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by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id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element.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&lt;style&gt;</a:t>
            </a:r>
            <a:endParaRPr sz="1950" dirty="0">
              <a:latin typeface="Calibri"/>
              <a:cs typeface="Calibri"/>
            </a:endParaRPr>
          </a:p>
          <a:p>
            <a:pPr marL="346075" marR="6726555" indent="-334010">
              <a:lnSpc>
                <a:spcPct val="115399"/>
              </a:lnSpc>
              <a:spcBef>
                <a:spcPts val="5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#para1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 text-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align: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center;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color:</a:t>
            </a:r>
            <a:r>
              <a:rPr sz="1950" spc="-7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red;</a:t>
            </a:r>
            <a:r>
              <a:rPr sz="1950" spc="-8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&lt;/style&gt;</a:t>
            </a:r>
            <a:endParaRPr sz="19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&lt;p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id="para1"&gt;Hello</a:t>
            </a:r>
            <a:r>
              <a:rPr sz="1950" spc="-6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World!&lt;/p&gt;</a:t>
            </a: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&lt;p&gt;This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paragraph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is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not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affected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by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style.&lt;/p&gt;</a:t>
            </a:r>
            <a:endParaRPr sz="195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7478" y="5486641"/>
            <a:ext cx="7224522" cy="1049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EEBEF-1870-D67D-C5FB-04BA5A05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8A70C77A-45EA-C3DA-3537-0618F7CA9134}"/>
              </a:ext>
            </a:extLst>
          </p:cNvPr>
          <p:cNvSpPr txBox="1"/>
          <p:nvPr/>
        </p:nvSpPr>
        <p:spPr>
          <a:xfrm>
            <a:off x="790575" y="174309"/>
            <a:ext cx="11029950" cy="395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CSS Grid Example</a:t>
            </a: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2F68DF-34BF-B7F2-08E9-2CE33303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84" y="1147762"/>
            <a:ext cx="6773879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4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411B2-5CCD-4423-A8F5-187BA5EF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39" r="439" b="41619"/>
          <a:stretch>
            <a:fillRect/>
          </a:stretch>
        </p:blipFill>
        <p:spPr>
          <a:xfrm>
            <a:off x="568702" y="1379172"/>
            <a:ext cx="5286666" cy="4619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C8E03-4F1F-0C02-17FD-DE6F0223F6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965"/>
          <a:stretch>
            <a:fillRect/>
          </a:stretch>
        </p:blipFill>
        <p:spPr>
          <a:xfrm>
            <a:off x="6096000" y="1744579"/>
            <a:ext cx="5844306" cy="3368841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759A09C4-105C-FB25-773F-3885DD93B52C}"/>
              </a:ext>
            </a:extLst>
          </p:cNvPr>
          <p:cNvSpPr txBox="1"/>
          <p:nvPr/>
        </p:nvSpPr>
        <p:spPr>
          <a:xfrm>
            <a:off x="1188307" y="59335"/>
            <a:ext cx="9638583" cy="74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3625303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D6C75-FE4E-477F-5DCC-338794A8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63D4B7A6-B1E3-FB37-5B1B-F8DB2451283A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–</a:t>
            </a:r>
            <a:r>
              <a:rPr lang="ar-EG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Transitions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8BC5FB4E-1F08-122F-0A6C-4F0596E42B15}"/>
              </a:ext>
            </a:extLst>
          </p:cNvPr>
          <p:cNvSpPr txBox="1"/>
          <p:nvPr/>
        </p:nvSpPr>
        <p:spPr>
          <a:xfrm>
            <a:off x="1188307" y="983934"/>
            <a:ext cx="10422668" cy="3082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allows you to change property values smoothly, over a given duration.</a:t>
            </a:r>
            <a:endParaRPr lang="ar-EG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 CSS transition property is a shorthand property for: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transition-property (Required)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transition-duration (Required)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transition-timing-function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transition-delay</a:t>
            </a:r>
            <a:endParaRPr lang="en-GB" sz="16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</p:txBody>
      </p:sp>
    </p:spTree>
    <p:extLst>
      <p:ext uri="{BB962C8B-B14F-4D97-AF65-F5344CB8AC3E}">
        <p14:creationId xmlns:p14="http://schemas.microsoft.com/office/powerpoint/2010/main" val="3232377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89382-2F8B-CA76-47B2-103D070F2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6FDF3F21-C02F-06C3-8424-CA1BA1DE6A37}"/>
              </a:ext>
            </a:extLst>
          </p:cNvPr>
          <p:cNvSpPr txBox="1"/>
          <p:nvPr/>
        </p:nvSpPr>
        <p:spPr>
          <a:xfrm>
            <a:off x="704850" y="193359"/>
            <a:ext cx="11029950" cy="128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transition-property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is triggered when there is a change in the element's properties. This often happens within pseudo-classes (:hover, :active, :focus, or :checked).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- You can change multiple properties by separating them by commas.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75F63153-84E1-D84B-9784-220C5C9BE794}"/>
              </a:ext>
            </a:extLst>
          </p:cNvPr>
          <p:cNvSpPr txBox="1"/>
          <p:nvPr/>
        </p:nvSpPr>
        <p:spPr>
          <a:xfrm>
            <a:off x="1104900" y="2133599"/>
            <a:ext cx="6534150" cy="397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 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div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100px; height: 100px;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red;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transition: width 2s, height 4s,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3s; }</a:t>
            </a:r>
          </a:p>
          <a:p>
            <a:pPr>
              <a:lnSpc>
                <a:spcPts val="3541"/>
              </a:lnSpc>
            </a:pP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div:hover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{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300px;    height: 300px;   background-</a:t>
            </a:r>
            <a:r>
              <a:rPr lang="en-GB" sz="1600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orange; }</a:t>
            </a:r>
          </a:p>
          <a:p>
            <a:pPr>
              <a:lnSpc>
                <a:spcPts val="3541"/>
              </a:lnSpc>
            </a:pP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&lt;div&gt;&lt;/div&gt;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D8E42-EBDE-154C-2A44-96CB7807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975" y="2867025"/>
            <a:ext cx="1076325" cy="112395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8C894A-E625-A0F0-1CFF-8B414D8BDB85}"/>
              </a:ext>
            </a:extLst>
          </p:cNvPr>
          <p:cNvCxnSpPr>
            <a:stCxn id="9" idx="3"/>
          </p:cNvCxnSpPr>
          <p:nvPr/>
        </p:nvCxnSpPr>
        <p:spPr>
          <a:xfrm>
            <a:off x="9258300" y="3429000"/>
            <a:ext cx="542925" cy="8858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ECC811-F20D-A382-8260-37E516D1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036" y="4390267"/>
            <a:ext cx="2350764" cy="23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95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35123-297A-3516-158B-C9A27562B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1927A3A-0DAC-B10A-3B98-9B539446E30D}"/>
              </a:ext>
            </a:extLst>
          </p:cNvPr>
          <p:cNvSpPr txBox="1"/>
          <p:nvPr/>
        </p:nvSpPr>
        <p:spPr>
          <a:xfrm>
            <a:off x="704850" y="193359"/>
            <a:ext cx="11029950" cy="353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transition-timing-function 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specifies the speed curve of the transition effect.</a:t>
            </a:r>
          </a:p>
          <a:p>
            <a:pPr>
              <a:lnSpc>
                <a:spcPts val="3541"/>
              </a:lnSpc>
            </a:pP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    This property can have one of the following values:</a:t>
            </a:r>
          </a:p>
          <a:p>
            <a:pPr marL="742858" lvl="1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ease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transition will start slow, then go fast, and end slow (this is default)</a:t>
            </a:r>
          </a:p>
          <a:p>
            <a:pPr marL="742858" lvl="1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linear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- transition will keep the same speed from start to end</a:t>
            </a:r>
          </a:p>
          <a:p>
            <a:pPr marL="742858" lvl="1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ease-in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transition will start slow</a:t>
            </a:r>
          </a:p>
          <a:p>
            <a:pPr marL="742858" lvl="1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ease-out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transition will end slow</a:t>
            </a:r>
          </a:p>
          <a:p>
            <a:pPr marL="742858" lvl="1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ease-in-out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transition will have a slow start and end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2B6F4EE6-C009-D3A1-C880-0D9763C39932}"/>
              </a:ext>
            </a:extLst>
          </p:cNvPr>
          <p:cNvSpPr txBox="1"/>
          <p:nvPr/>
        </p:nvSpPr>
        <p:spPr>
          <a:xfrm>
            <a:off x="771525" y="4603434"/>
            <a:ext cx="11029950" cy="83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transition-delay 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specifies a delay before the transition starts. 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   value is defined in seconds (s) or milliseconds (ms).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256DFC-D5CE-C70C-F2C9-E6820CD1568B}"/>
              </a:ext>
            </a:extLst>
          </p:cNvPr>
          <p:cNvCxnSpPr/>
          <p:nvPr/>
        </p:nvCxnSpPr>
        <p:spPr>
          <a:xfrm>
            <a:off x="2147887" y="4257675"/>
            <a:ext cx="8277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245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63669-6103-349F-E069-27987BC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2146C330-12AB-6E03-C14D-AC2FEA4B3BD8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–</a:t>
            </a:r>
            <a:r>
              <a:rPr lang="ar-EG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Animations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7E8F37E8-7685-3651-CAE7-B50C3986C591}"/>
              </a:ext>
            </a:extLst>
          </p:cNvPr>
          <p:cNvSpPr txBox="1"/>
          <p:nvPr/>
        </p:nvSpPr>
        <p:spPr>
          <a:xfrm>
            <a:off x="1188307" y="983934"/>
            <a:ext cx="10422668" cy="4428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An animation lets an element gradually change from one style to another.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You can change as many CSS properties you want, as many times as you want.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To use CSS animation, you must specify some keyframes for the animation.</a:t>
            </a:r>
          </a:p>
          <a:p>
            <a:pPr>
              <a:lnSpc>
                <a:spcPts val="3541"/>
              </a:lnSpc>
            </a:pP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animation-name &amp; animation-duration</a:t>
            </a:r>
          </a:p>
          <a:p>
            <a:pPr>
              <a:lnSpc>
                <a:spcPts val="3541"/>
              </a:lnSpc>
            </a:pPr>
            <a:r>
              <a:rPr lang="en-GB" sz="16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     - animation-name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property specifies a name for the animation.</a:t>
            </a:r>
          </a:p>
          <a:p>
            <a:pPr>
              <a:lnSpc>
                <a:spcPts val="3541"/>
              </a:lnSpc>
            </a:pPr>
            <a:r>
              <a:rPr lang="en-GB" sz="16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     - animation-duration</a:t>
            </a:r>
            <a:r>
              <a:rPr lang="en-GB" sz="16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property defines how long an animation should take to complete. 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@keyframes Rule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animation-delay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property specifies a delay for the start of an animation.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animation-iteration-count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property specifies the number of times an animation should run.</a:t>
            </a:r>
          </a:p>
        </p:txBody>
      </p:sp>
    </p:spTree>
    <p:extLst>
      <p:ext uri="{BB962C8B-B14F-4D97-AF65-F5344CB8AC3E}">
        <p14:creationId xmlns:p14="http://schemas.microsoft.com/office/powerpoint/2010/main" val="1670768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1D4C7-EB1A-2E2A-AD1A-CC403B964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BF58C950-7C28-ADCF-A8D4-67D313E09E54}"/>
              </a:ext>
            </a:extLst>
          </p:cNvPr>
          <p:cNvSpPr txBox="1"/>
          <p:nvPr/>
        </p:nvSpPr>
        <p:spPr>
          <a:xfrm>
            <a:off x="762000" y="1117284"/>
            <a:ext cx="11029950" cy="3536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animation-direction</a:t>
            </a: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property specifies whether an animation should be played forwards, backwards or in alternate cycles.</a:t>
            </a:r>
          </a:p>
          <a:p>
            <a:pPr>
              <a:lnSpc>
                <a:spcPts val="3541"/>
              </a:lnSpc>
            </a:pPr>
            <a:endParaRPr lang="en-GB" sz="2000" b="1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 animation-direction property can have the following values: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normal</a:t>
            </a: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 animation is played as normal (forwards). This is default</a:t>
            </a:r>
            <a:endParaRPr lang="en-GB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reverse</a:t>
            </a: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 animation is played in reverse direction (backwards)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alternate</a:t>
            </a: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 animation is played forwards first, then backwards</a:t>
            </a:r>
            <a:endParaRPr lang="en-GB" sz="20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alternate-reverse</a:t>
            </a: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-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 animation is played backwards first, then forwards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4A1677E-82DF-205B-52C1-57BAF87DD01C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–</a:t>
            </a:r>
            <a:r>
              <a:rPr lang="ar-EG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2581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D97FE-C5F3-E347-34A3-D4E9DC9BA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067405D9-8C35-37E5-4157-56390ED3B9E1}"/>
              </a:ext>
            </a:extLst>
          </p:cNvPr>
          <p:cNvSpPr txBox="1"/>
          <p:nvPr/>
        </p:nvSpPr>
        <p:spPr>
          <a:xfrm>
            <a:off x="1188307" y="59335"/>
            <a:ext cx="9638583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–</a:t>
            </a:r>
            <a:r>
              <a:rPr lang="ar-EG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Animations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87E2447B-44C3-F20D-B8E3-71FA97D70C4B}"/>
              </a:ext>
            </a:extLst>
          </p:cNvPr>
          <p:cNvSpPr txBox="1"/>
          <p:nvPr/>
        </p:nvSpPr>
        <p:spPr>
          <a:xfrm>
            <a:off x="1188307" y="983934"/>
            <a:ext cx="5279168" cy="5775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 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div {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width: 100px;   height: 100px;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red;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animation-name: 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myAnimation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animation-duration: 4s;   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@keyframes 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myAnimation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{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from {background-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red;}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to {background-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yellow;}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  <a:p>
            <a:pPr>
              <a:lnSpc>
                <a:spcPts val="3541"/>
              </a:lnSpc>
            </a:pP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&lt;div&gt;&lt;/div&gt;</a:t>
            </a:r>
          </a:p>
        </p:txBody>
      </p:sp>
    </p:spTree>
    <p:extLst>
      <p:ext uri="{BB962C8B-B14F-4D97-AF65-F5344CB8AC3E}">
        <p14:creationId xmlns:p14="http://schemas.microsoft.com/office/powerpoint/2010/main" val="2254396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6EA1C-0EC7-6653-5CEE-F947C4DD2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319467BC-7EE9-D2CC-28C3-742B1FCA460D}"/>
              </a:ext>
            </a:extLst>
          </p:cNvPr>
          <p:cNvSpPr txBox="1"/>
          <p:nvPr/>
        </p:nvSpPr>
        <p:spPr>
          <a:xfrm>
            <a:off x="1188307" y="59335"/>
            <a:ext cx="9638583" cy="158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CSS –</a:t>
            </a:r>
            <a:r>
              <a:rPr lang="ar-EG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3600" b="1" dirty="0">
                <a:solidFill>
                  <a:schemeClr val="tx2"/>
                </a:solidFill>
                <a:latin typeface="Somar Sans"/>
                <a:ea typeface="Century Gothic Paneuropean Bold"/>
                <a:cs typeface="Century Gothic Paneuropean Bold"/>
                <a:sym typeface="Century Gothic Paneuropean Bold"/>
              </a:rPr>
              <a:t>Responsive design</a:t>
            </a:r>
          </a:p>
          <a:p>
            <a:pPr algn="ctr">
              <a:lnSpc>
                <a:spcPts val="6486"/>
              </a:lnSpc>
            </a:pPr>
            <a:endParaRPr lang="en-US" sz="3600" b="1" dirty="0">
              <a:solidFill>
                <a:schemeClr val="tx2"/>
              </a:solidFill>
              <a:latin typeface="Somar Sans"/>
              <a:ea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218B277F-1A02-1A1F-87B2-E54A9E2A7CA7}"/>
              </a:ext>
            </a:extLst>
          </p:cNvPr>
          <p:cNvSpPr txBox="1"/>
          <p:nvPr/>
        </p:nvSpPr>
        <p:spPr>
          <a:xfrm>
            <a:off x="1188307" y="983934"/>
            <a:ext cx="10422668" cy="3082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Responsive web design is about using HTML and CSS to automatically resize, hide, shrink, or enlarge a website, to make it look good on all devices.</a:t>
            </a:r>
          </a:p>
          <a:p>
            <a:pPr>
              <a:lnSpc>
                <a:spcPts val="3541"/>
              </a:lnSpc>
            </a:pP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Key components in responsive web design are:</a:t>
            </a: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Viewport &lt;meta&gt; tag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Flexible layout (grid and flex)</a:t>
            </a:r>
          </a:p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Media queries</a:t>
            </a:r>
            <a:endParaRPr lang="en-GB" sz="1600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</p:txBody>
      </p:sp>
    </p:spTree>
    <p:extLst>
      <p:ext uri="{BB962C8B-B14F-4D97-AF65-F5344CB8AC3E}">
        <p14:creationId xmlns:p14="http://schemas.microsoft.com/office/powerpoint/2010/main" val="1777867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80938-5F4A-7DF5-A75B-FEBFD72C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87C75BD6-E6AF-A533-1BF9-07F616786161}"/>
              </a:ext>
            </a:extLst>
          </p:cNvPr>
          <p:cNvSpPr txBox="1"/>
          <p:nvPr/>
        </p:nvSpPr>
        <p:spPr>
          <a:xfrm>
            <a:off x="704850" y="193359"/>
            <a:ext cx="11029950" cy="532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The</a:t>
            </a:r>
            <a:r>
              <a:rPr lang="en-GB" sz="2000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Viewport 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is the user's visible area of a web page.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varies with the device (will be a lot smaller on a mobile phone than on a computer screen).</a:t>
            </a:r>
          </a:p>
          <a:p>
            <a:pPr>
              <a:lnSpc>
                <a:spcPts val="3541"/>
              </a:lnSpc>
            </a:pPr>
            <a:endParaRPr lang="en-GB" sz="2000" b="1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endParaRPr lang="en-GB" sz="2000" b="1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width=device-width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part sets the width of the page to follow the screen-width of the device (which will vary depending on the device).</a:t>
            </a:r>
            <a:endParaRPr lang="en-GB" sz="2000" b="1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initial-scale=1.0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part sets the initial zoom level when the page is first loaded by the browser.</a:t>
            </a:r>
          </a:p>
          <a:p>
            <a:pPr>
              <a:lnSpc>
                <a:spcPts val="3541"/>
              </a:lnSpc>
            </a:pP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 marL="342900" indent="-34290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Grid-View 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means that the page is divided into rows and columns.</a:t>
            </a:r>
          </a:p>
          <a:p>
            <a:pPr>
              <a:lnSpc>
                <a:spcPts val="3541"/>
              </a:lnSpc>
            </a:pP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2B00E-F8FC-159E-931F-1899DC9C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02" y="1764180"/>
            <a:ext cx="7523223" cy="3952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026B35-0140-A094-966F-E5D5283023FD}"/>
              </a:ext>
            </a:extLst>
          </p:cNvPr>
          <p:cNvCxnSpPr/>
          <p:nvPr/>
        </p:nvCxnSpPr>
        <p:spPr>
          <a:xfrm>
            <a:off x="2971800" y="4219575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91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5332" y="90660"/>
            <a:ext cx="8876030" cy="47790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55930" indent="-222885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455930" algn="l"/>
                <a:tab pos="456565" algn="l"/>
              </a:tabLst>
            </a:pPr>
            <a:r>
              <a:rPr sz="2050" b="1" dirty="0">
                <a:solidFill>
                  <a:srgbClr val="0051A7"/>
                </a:solidFill>
                <a:latin typeface="Calibri"/>
                <a:cs typeface="Calibri"/>
              </a:rPr>
              <a:t>Class</a:t>
            </a:r>
            <a:r>
              <a:rPr sz="2050" b="1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b="1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class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selects</a:t>
            </a:r>
            <a:r>
              <a:rPr sz="180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HTML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elements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with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specific</a:t>
            </a:r>
            <a:r>
              <a:rPr sz="180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class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attribute.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80" dirty="0">
                <a:solidFill>
                  <a:srgbClr val="0051A7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select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elements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with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specific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class,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write</a:t>
            </a:r>
            <a:r>
              <a:rPr sz="180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period</a:t>
            </a:r>
            <a:r>
              <a:rPr sz="180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(.)</a:t>
            </a:r>
            <a:r>
              <a:rPr sz="1800" spc="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character,</a:t>
            </a:r>
            <a:r>
              <a:rPr sz="180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followed</a:t>
            </a:r>
            <a:r>
              <a:rPr sz="180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by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class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name.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&lt;style&gt;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.center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endParaRPr sz="195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360"/>
              </a:spcBef>
            </a:pP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text-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align: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center;</a:t>
            </a:r>
            <a:endParaRPr sz="1950">
              <a:latin typeface="Calibri"/>
              <a:cs typeface="Calibri"/>
            </a:endParaRPr>
          </a:p>
          <a:p>
            <a:pPr marL="178435">
              <a:lnSpc>
                <a:spcPct val="100000"/>
              </a:lnSpc>
              <a:spcBef>
                <a:spcPts val="360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color:</a:t>
            </a:r>
            <a:r>
              <a:rPr sz="1950" spc="-7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blue;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5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&lt;/style&gt;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&lt;h1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class="center"&gt;Red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and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center-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aligned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 heading&lt;/h1&gt;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&lt;p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class="center"&gt;Red</a:t>
            </a:r>
            <a:r>
              <a:rPr sz="1950" spc="-6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and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center-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aligned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paragraph.&lt;/p&gt;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1819" y="5253063"/>
            <a:ext cx="4564380" cy="1282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7A20F-6A90-B9EF-3ABC-F816D7ACC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313B1848-256F-BCB5-CA89-E598E46E0EB9}"/>
              </a:ext>
            </a:extLst>
          </p:cNvPr>
          <p:cNvSpPr txBox="1"/>
          <p:nvPr/>
        </p:nvSpPr>
        <p:spPr>
          <a:xfrm>
            <a:off x="476250" y="88584"/>
            <a:ext cx="11487150" cy="173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Media Queries  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allow you to apply styles based on the characteristics of a device or the environment    displaying the web page.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    CSS media queries are essential for creating responsive web pages.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   The CSS @media rule is used to add media queries to your style sheet.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2C8A7F-52A1-DD75-80EC-6886F549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2181364"/>
            <a:ext cx="83343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96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02892-7869-0B7A-F4F0-F1FF6C42D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28723ED2-53B3-17F3-2D4A-585BFFD4C6FE}"/>
              </a:ext>
            </a:extLst>
          </p:cNvPr>
          <p:cNvSpPr txBox="1"/>
          <p:nvPr/>
        </p:nvSpPr>
        <p:spPr>
          <a:xfrm>
            <a:off x="476250" y="88584"/>
            <a:ext cx="11487150" cy="353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Media Query Syntax</a:t>
            </a: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@media screen and (min-width: 480px) {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/* CSS rules to apply */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}     </a:t>
            </a:r>
          </a:p>
          <a:p>
            <a:pPr>
              <a:lnSpc>
                <a:spcPts val="3541"/>
              </a:lnSpc>
            </a:pP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@media screen and (min-width: 480px) and (max-width: 768px) {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/* CSS rules to apply */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8365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5C512-B020-381F-088A-B95DB7A8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D7221967-BDB2-86EE-0F3C-4C9F97DF8B49}"/>
              </a:ext>
            </a:extLst>
          </p:cNvPr>
          <p:cNvSpPr txBox="1"/>
          <p:nvPr/>
        </p:nvSpPr>
        <p:spPr>
          <a:xfrm>
            <a:off x="476250" y="88584"/>
            <a:ext cx="11487150" cy="5775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541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Media Query Example</a:t>
            </a:r>
            <a:endParaRPr lang="en-GB" dirty="0">
              <a:solidFill>
                <a:srgbClr val="0051A7"/>
              </a:solidFill>
              <a:latin typeface="Somar Sans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&lt;style&gt;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h2, p { margin: 10px; 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ul { list-style-type: none;  margin: 0;  padding: 0;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background-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#333333;  display: flex;  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ul li a {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display: block;  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white;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padding: 14px 16px;  text-decoration: none;  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ul li a:hover { background-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color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: #111111; 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@media screen and (max-width: 600px) {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ul {flex-direction: column;}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}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&lt;/style&gt;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E899A5-1CCC-9119-93AC-3C5F29122EA7}"/>
              </a:ext>
            </a:extLst>
          </p:cNvPr>
          <p:cNvSpPr txBox="1"/>
          <p:nvPr/>
        </p:nvSpPr>
        <p:spPr>
          <a:xfrm>
            <a:off x="6467475" y="678439"/>
            <a:ext cx="4724400" cy="3181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&lt;ul&gt;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&lt;li&gt;&lt;a 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href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="#home"&gt;Home&lt;/a&gt;&lt;/li&gt;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&lt;li&gt;&lt;a 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href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="#news"&gt;News&lt;/a&gt;&lt;/li&gt;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&lt;li&gt;&lt;a 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href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="#contact"&gt;Contact&lt;/a&gt;&lt;/li&gt;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  &lt;li&gt;&lt;a </a:t>
            </a:r>
            <a:r>
              <a:rPr lang="en-GB" dirty="0" err="1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href</a:t>
            </a: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="#about"&gt;About&lt;/a&gt;&lt;/li&gt;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&lt;/ul&gt;</a:t>
            </a:r>
          </a:p>
          <a:p>
            <a:pPr>
              <a:lnSpc>
                <a:spcPts val="3541"/>
              </a:lnSpc>
            </a:pPr>
            <a:r>
              <a:rPr lang="en-GB" dirty="0">
                <a:solidFill>
                  <a:srgbClr val="0051A7"/>
                </a:solidFill>
                <a:latin typeface="Somar Sans"/>
                <a:ea typeface="Century Gothic Paneuropean"/>
                <a:cs typeface="Century Gothic Paneuropean"/>
                <a:sym typeface="Century Gothic Paneuropean"/>
              </a:rPr>
              <a:t>&lt;h2&gt;Responsive navigation menu&lt;/h2&gt;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8A5B3-8BA1-7759-A6C2-4739395A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4098310"/>
            <a:ext cx="4972050" cy="702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04895-9C68-A6B2-CA5D-F4F2CDF1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108" y="5220250"/>
            <a:ext cx="2497542" cy="152966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8EBA93-8625-7BC3-00DC-A67745CE80C4}"/>
              </a:ext>
            </a:extLst>
          </p:cNvPr>
          <p:cNvCxnSpPr>
            <a:stCxn id="6" idx="2"/>
          </p:cNvCxnSpPr>
          <p:nvPr/>
        </p:nvCxnSpPr>
        <p:spPr>
          <a:xfrm rot="5400000">
            <a:off x="8023089" y="4778443"/>
            <a:ext cx="1184548" cy="1228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414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5332" y="90660"/>
            <a:ext cx="7828280" cy="41446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55930" indent="-222885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455930" algn="l"/>
                <a:tab pos="456565" algn="l"/>
              </a:tabLst>
            </a:pPr>
            <a:r>
              <a:rPr sz="2050" b="1" dirty="0">
                <a:solidFill>
                  <a:srgbClr val="0051A7"/>
                </a:solidFill>
                <a:latin typeface="Calibri"/>
                <a:cs typeface="Calibri"/>
              </a:rPr>
              <a:t>Class</a:t>
            </a:r>
            <a:r>
              <a:rPr sz="2050" b="1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b="1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endParaRPr sz="205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390"/>
              </a:spcBef>
            </a:pP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You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can</a:t>
            </a:r>
            <a:r>
              <a:rPr sz="180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also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specify</a:t>
            </a:r>
            <a:r>
              <a:rPr sz="180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that</a:t>
            </a:r>
            <a:r>
              <a:rPr sz="180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only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specific</a:t>
            </a:r>
            <a:r>
              <a:rPr sz="180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HTML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elements</a:t>
            </a:r>
            <a:r>
              <a:rPr sz="180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should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be</a:t>
            </a:r>
            <a:r>
              <a:rPr sz="180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affected</a:t>
            </a:r>
            <a:r>
              <a:rPr sz="180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by</a:t>
            </a:r>
            <a:r>
              <a:rPr sz="180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0051A7"/>
                </a:solidFill>
                <a:latin typeface="Calibri"/>
                <a:cs typeface="Calibri"/>
              </a:rPr>
              <a:t> class.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12700" marR="6839584">
              <a:lnSpc>
                <a:spcPct val="115399"/>
              </a:lnSpc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&lt;style&gt; p.center</a:t>
            </a:r>
            <a:r>
              <a:rPr sz="1950" spc="-6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endParaRPr sz="1950">
              <a:latin typeface="Calibri"/>
              <a:cs typeface="Calibri"/>
            </a:endParaRPr>
          </a:p>
          <a:p>
            <a:pPr marL="123825" marR="5921375">
              <a:lnSpc>
                <a:spcPct val="115399"/>
              </a:lnSpc>
            </a:pP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text-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align:</a:t>
            </a:r>
            <a:r>
              <a:rPr sz="195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center;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color:</a:t>
            </a:r>
            <a:r>
              <a:rPr sz="1950" spc="-9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red;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5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&lt;/style&gt;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&lt;h1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class="center"&gt;This</a:t>
            </a:r>
            <a:r>
              <a:rPr sz="1950" spc="-6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heading</a:t>
            </a:r>
            <a:r>
              <a:rPr sz="195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will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not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be</a:t>
            </a:r>
            <a:r>
              <a:rPr sz="195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affected&lt;/h1&gt;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&lt;p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class="center"&gt;This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paragraph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will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be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red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and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center-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aligned.&lt;/p&gt;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5010454"/>
            <a:ext cx="6705600" cy="1161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5332" y="89459"/>
            <a:ext cx="9492615" cy="45135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455930" indent="-222885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455930" algn="l"/>
                <a:tab pos="456565" algn="l"/>
              </a:tabLst>
            </a:pPr>
            <a:r>
              <a:rPr sz="2050" b="1" dirty="0">
                <a:solidFill>
                  <a:srgbClr val="0051A7"/>
                </a:solidFill>
                <a:latin typeface="Calibri"/>
                <a:cs typeface="Calibri"/>
              </a:rPr>
              <a:t>Class</a:t>
            </a:r>
            <a:r>
              <a:rPr sz="2050" b="1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b="1" spc="-10" dirty="0">
                <a:solidFill>
                  <a:srgbClr val="0051A7"/>
                </a:solidFill>
                <a:latin typeface="Calibri"/>
                <a:cs typeface="Calibri"/>
              </a:rPr>
              <a:t>Selector</a:t>
            </a:r>
            <a:endParaRPr sz="2050">
              <a:latin typeface="Calibri"/>
              <a:cs typeface="Calibri"/>
            </a:endParaRPr>
          </a:p>
          <a:p>
            <a:pPr marL="71755">
              <a:lnSpc>
                <a:spcPct val="100000"/>
              </a:lnSpc>
              <a:spcBef>
                <a:spcPts val="445"/>
              </a:spcBef>
            </a:pPr>
            <a:r>
              <a:rPr sz="2050" dirty="0">
                <a:solidFill>
                  <a:srgbClr val="0051A7"/>
                </a:solidFill>
                <a:latin typeface="Calibri"/>
                <a:cs typeface="Calibri"/>
              </a:rPr>
              <a:t>HTML</a:t>
            </a:r>
            <a:r>
              <a:rPr sz="20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0051A7"/>
                </a:solidFill>
                <a:latin typeface="Calibri"/>
                <a:cs typeface="Calibri"/>
              </a:rPr>
              <a:t>elements</a:t>
            </a:r>
            <a:r>
              <a:rPr sz="205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0051A7"/>
                </a:solidFill>
                <a:latin typeface="Calibri"/>
                <a:cs typeface="Calibri"/>
              </a:rPr>
              <a:t>can</a:t>
            </a:r>
            <a:r>
              <a:rPr sz="20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0051A7"/>
                </a:solidFill>
                <a:latin typeface="Calibri"/>
                <a:cs typeface="Calibri"/>
              </a:rPr>
              <a:t>also</a:t>
            </a:r>
            <a:r>
              <a:rPr sz="205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0051A7"/>
                </a:solidFill>
                <a:latin typeface="Calibri"/>
                <a:cs typeface="Calibri"/>
              </a:rPr>
              <a:t>refer</a:t>
            </a:r>
            <a:r>
              <a:rPr sz="20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0051A7"/>
                </a:solidFill>
                <a:latin typeface="Calibri"/>
                <a:cs typeface="Calibri"/>
              </a:rPr>
              <a:t>to</a:t>
            </a:r>
            <a:r>
              <a:rPr sz="205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0051A7"/>
                </a:solidFill>
                <a:latin typeface="Calibri"/>
                <a:cs typeface="Calibri"/>
              </a:rPr>
              <a:t>more</a:t>
            </a:r>
            <a:r>
              <a:rPr sz="20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0051A7"/>
                </a:solidFill>
                <a:latin typeface="Calibri"/>
                <a:cs typeface="Calibri"/>
              </a:rPr>
              <a:t>than</a:t>
            </a:r>
            <a:r>
              <a:rPr sz="20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0051A7"/>
                </a:solidFill>
                <a:latin typeface="Calibri"/>
                <a:cs typeface="Calibri"/>
              </a:rPr>
              <a:t>one</a:t>
            </a:r>
            <a:r>
              <a:rPr sz="2050" spc="-2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2050" spc="-10" dirty="0">
                <a:solidFill>
                  <a:srgbClr val="0051A7"/>
                </a:solidFill>
                <a:latin typeface="Calibri"/>
                <a:cs typeface="Calibri"/>
              </a:rPr>
              <a:t>class.</a:t>
            </a:r>
            <a:endParaRPr sz="2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&lt;style&gt;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.center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endParaRPr sz="1950">
              <a:latin typeface="Calibri"/>
              <a:cs typeface="Calibri"/>
            </a:endParaRPr>
          </a:p>
          <a:p>
            <a:pPr marL="123825" marR="7585709">
              <a:lnSpc>
                <a:spcPct val="115399"/>
              </a:lnSpc>
            </a:pP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text-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align:</a:t>
            </a:r>
            <a:r>
              <a:rPr sz="1950" spc="-1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center;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color:</a:t>
            </a:r>
            <a:r>
              <a:rPr sz="1950" spc="-9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red;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950" spc="-5" dirty="0">
                <a:solidFill>
                  <a:srgbClr val="0051A7"/>
                </a:solidFill>
                <a:latin typeface="Calibri"/>
                <a:cs typeface="Calibri"/>
              </a:rPr>
              <a:t>}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p.large</a:t>
            </a:r>
            <a:r>
              <a:rPr sz="1950" spc="-7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{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font-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size: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40px;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}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&lt;/style&gt;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&lt;h1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class="center"&gt;This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heading</a:t>
            </a:r>
            <a:r>
              <a:rPr sz="195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will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be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red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and</a:t>
            </a:r>
            <a:r>
              <a:rPr sz="1950" spc="-4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center-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aligned.&lt;/h1&gt;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&lt;p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class="center</a:t>
            </a:r>
            <a:r>
              <a:rPr sz="1950" spc="-5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large"&gt;This</a:t>
            </a:r>
            <a:r>
              <a:rPr sz="1950" spc="-5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paragraph</a:t>
            </a:r>
            <a:r>
              <a:rPr sz="195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will</a:t>
            </a:r>
            <a:r>
              <a:rPr sz="1950" spc="-3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be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red,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51A7"/>
                </a:solidFill>
                <a:latin typeface="Calibri"/>
                <a:cs typeface="Calibri"/>
              </a:rPr>
              <a:t>center-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aligned,</a:t>
            </a:r>
            <a:r>
              <a:rPr sz="195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and</a:t>
            </a:r>
            <a:r>
              <a:rPr sz="1950" spc="-2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in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a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51A7"/>
                </a:solidFill>
                <a:latin typeface="Calibri"/>
                <a:cs typeface="Calibri"/>
              </a:rPr>
              <a:t>large</a:t>
            </a:r>
            <a:r>
              <a:rPr sz="1950" spc="-45" dirty="0">
                <a:solidFill>
                  <a:srgbClr val="0051A7"/>
                </a:solidFill>
                <a:latin typeface="Calibri"/>
                <a:cs typeface="Calibri"/>
              </a:rPr>
              <a:t> </a:t>
            </a:r>
            <a:r>
              <a:rPr sz="1950" spc="-30" dirty="0">
                <a:solidFill>
                  <a:srgbClr val="0051A7"/>
                </a:solidFill>
                <a:latin typeface="Calibri"/>
                <a:cs typeface="Calibri"/>
              </a:rPr>
              <a:t>font-</a:t>
            </a:r>
            <a:r>
              <a:rPr sz="1950" spc="-10" dirty="0">
                <a:solidFill>
                  <a:srgbClr val="0051A7"/>
                </a:solidFill>
                <a:latin typeface="Calibri"/>
                <a:cs typeface="Calibri"/>
              </a:rPr>
              <a:t>size.&lt;/p&gt;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6115" y="4956200"/>
            <a:ext cx="6260084" cy="1306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1131</TotalTime>
  <Words>5432</Words>
  <Application>Microsoft Office PowerPoint</Application>
  <PresentationFormat>Widescreen</PresentationFormat>
  <Paragraphs>791</Paragraphs>
  <Slides>72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Antique Olive</vt:lpstr>
      <vt:lpstr>Arial</vt:lpstr>
      <vt:lpstr>Calibri</vt:lpstr>
      <vt:lpstr>Calibri Light</vt:lpstr>
      <vt:lpstr>Century Gothic Paneuropean</vt:lpstr>
      <vt:lpstr>Open Sans</vt:lpstr>
      <vt:lpstr>Somar Sans</vt:lpstr>
      <vt:lpstr>Trebuchet MS</vt:lpstr>
      <vt:lpstr>Wingdings</vt:lpstr>
      <vt:lpstr>Wingdings 3</vt:lpstr>
      <vt:lpstr>Facet</vt:lpstr>
      <vt:lpstr>Custom Design</vt:lpstr>
      <vt:lpstr> CSS</vt:lpstr>
      <vt:lpstr>CSS</vt:lpstr>
      <vt:lpstr>CSS - How to use?</vt:lpstr>
      <vt:lpstr>CSS - Selector Types</vt:lpstr>
      <vt:lpstr>CSS - Selector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Petra</dc:creator>
  <cp:lastModifiedBy>dell</cp:lastModifiedBy>
  <cp:revision>486</cp:revision>
  <dcterms:created xsi:type="dcterms:W3CDTF">2026-01-26T08:52:25Z</dcterms:created>
  <dcterms:modified xsi:type="dcterms:W3CDTF">2026-02-09T11:19:16Z</dcterms:modified>
</cp:coreProperties>
</file>